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9" r:id="rId2"/>
  </p:sldMasterIdLst>
  <p:notesMasterIdLst>
    <p:notesMasterId r:id="rId53"/>
  </p:notesMasterIdLst>
  <p:handoutMasterIdLst>
    <p:handoutMasterId r:id="rId54"/>
  </p:handoutMasterIdLst>
  <p:sldIdLst>
    <p:sldId id="1981" r:id="rId3"/>
    <p:sldId id="1959" r:id="rId4"/>
    <p:sldId id="1982" r:id="rId5"/>
    <p:sldId id="1969" r:id="rId6"/>
    <p:sldId id="1993" r:id="rId7"/>
    <p:sldId id="2543" r:id="rId8"/>
    <p:sldId id="1771" r:id="rId9"/>
    <p:sldId id="2004" r:id="rId10"/>
    <p:sldId id="2553" r:id="rId11"/>
    <p:sldId id="1684" r:id="rId12"/>
    <p:sldId id="1971" r:id="rId13"/>
    <p:sldId id="1977" r:id="rId14"/>
    <p:sldId id="2558" r:id="rId15"/>
    <p:sldId id="2559" r:id="rId16"/>
    <p:sldId id="2560" r:id="rId17"/>
    <p:sldId id="2561" r:id="rId18"/>
    <p:sldId id="2562" r:id="rId19"/>
    <p:sldId id="2563" r:id="rId20"/>
    <p:sldId id="2564" r:id="rId21"/>
    <p:sldId id="1820" r:id="rId22"/>
    <p:sldId id="2617" r:id="rId23"/>
    <p:sldId id="2567" r:id="rId24"/>
    <p:sldId id="1833" r:id="rId25"/>
    <p:sldId id="1973" r:id="rId26"/>
    <p:sldId id="1994" r:id="rId27"/>
    <p:sldId id="2568" r:id="rId28"/>
    <p:sldId id="2569" r:id="rId29"/>
    <p:sldId id="2570" r:id="rId30"/>
    <p:sldId id="1835" r:id="rId31"/>
    <p:sldId id="1988" r:id="rId32"/>
    <p:sldId id="1995" r:id="rId33"/>
    <p:sldId id="2571" r:id="rId34"/>
    <p:sldId id="2572" r:id="rId35"/>
    <p:sldId id="2573" r:id="rId36"/>
    <p:sldId id="2574" r:id="rId37"/>
    <p:sldId id="1990" r:id="rId38"/>
    <p:sldId id="1984" r:id="rId39"/>
    <p:sldId id="1996" r:id="rId40"/>
    <p:sldId id="2575" r:id="rId41"/>
    <p:sldId id="2576" r:id="rId42"/>
    <p:sldId id="2577" r:id="rId43"/>
    <p:sldId id="2578" r:id="rId44"/>
    <p:sldId id="2579" r:id="rId45"/>
    <p:sldId id="2580" r:id="rId46"/>
    <p:sldId id="2581" r:id="rId47"/>
    <p:sldId id="1986" r:id="rId48"/>
    <p:sldId id="1798" r:id="rId49"/>
    <p:sldId id="1800" r:id="rId50"/>
    <p:sldId id="1801" r:id="rId51"/>
    <p:sldId id="2616"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2757C-3C0C-4A84-944B-BE9B7D04E36F}">
          <p14:sldIdLst>
            <p14:sldId id="1981"/>
            <p14:sldId id="1959"/>
            <p14:sldId id="1982"/>
          </p14:sldIdLst>
        </p14:section>
        <p14:section name="L01-Plan for cloud workload protections using Azure Defender" id="{BBF9A74C-1EF0-4203-9917-13FA8DA9E974}">
          <p14:sldIdLst>
            <p14:sldId id="1969"/>
            <p14:sldId id="1993"/>
            <p14:sldId id="2543"/>
            <p14:sldId id="1771"/>
            <p14:sldId id="2004"/>
            <p14:sldId id="2553"/>
            <p14:sldId id="1684"/>
          </p14:sldIdLst>
        </p14:section>
        <p14:section name="L02-Explain cloud workload protections in Azure Defender" id="{8237C2FA-FF9A-49F6-952D-0109F52DEB70}">
          <p14:sldIdLst>
            <p14:sldId id="1971"/>
            <p14:sldId id="1977"/>
            <p14:sldId id="2558"/>
            <p14:sldId id="2559"/>
            <p14:sldId id="2560"/>
            <p14:sldId id="2561"/>
            <p14:sldId id="2562"/>
            <p14:sldId id="2563"/>
            <p14:sldId id="2564"/>
            <p14:sldId id="1820"/>
            <p14:sldId id="2617"/>
            <p14:sldId id="2567"/>
            <p14:sldId id="1833"/>
          </p14:sldIdLst>
        </p14:section>
        <p14:section name="L03-Connect Azure assets to Azure Defender" id="{00728EE6-8345-45E4-A378-3D8E865147C9}">
          <p14:sldIdLst>
            <p14:sldId id="1973"/>
            <p14:sldId id="1994"/>
            <p14:sldId id="2568"/>
            <p14:sldId id="2569"/>
            <p14:sldId id="2570"/>
            <p14:sldId id="1835"/>
          </p14:sldIdLst>
        </p14:section>
        <p14:section name="L04-Connect non-Azure resources to Azure Defender" id="{7F848277-794F-4136-B2CE-AD686A912D86}">
          <p14:sldIdLst>
            <p14:sldId id="1988"/>
            <p14:sldId id="1995"/>
            <p14:sldId id="2571"/>
            <p14:sldId id="2572"/>
            <p14:sldId id="2573"/>
            <p14:sldId id="2574"/>
            <p14:sldId id="1990"/>
          </p14:sldIdLst>
        </p14:section>
        <p14:section name="L05-Remediate security alerts using Azure Defender" id="{D2515A08-40E0-4286-A582-52FC19693B3C}">
          <p14:sldIdLst>
            <p14:sldId id="1984"/>
            <p14:sldId id="1996"/>
            <p14:sldId id="2575"/>
            <p14:sldId id="2576"/>
            <p14:sldId id="2577"/>
            <p14:sldId id="2578"/>
            <p14:sldId id="2579"/>
            <p14:sldId id="2580"/>
            <p14:sldId id="2581"/>
            <p14:sldId id="1986"/>
            <p14:sldId id="1798"/>
          </p14:sldIdLst>
        </p14:section>
        <p14:section name="Labs" id="{25645DC8-066F-4C43-BDD0-3C9D7C91432E}">
          <p14:sldIdLst>
            <p14:sldId id="1800"/>
            <p14:sldId id="1801"/>
            <p14:sldId id="2616"/>
          </p14:sldIdLst>
        </p14:section>
        <p14:section name="Template Slides" id="{A9D42DBF-746A-40C1-84EE-C8B01B3FCBA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778355-02DD-4BD1-95C2-C33BB08798DD}" v="58" dt="2021-02-19T20:38:12.9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1" autoAdjust="0"/>
    <p:restoredTop sz="78026" autoAdjust="0"/>
  </p:normalViewPr>
  <p:slideViewPr>
    <p:cSldViewPr snapToGrid="0">
      <p:cViewPr varScale="1">
        <p:scale>
          <a:sx n="89" d="100"/>
          <a:sy n="89" d="100"/>
        </p:scale>
        <p:origin x="972" y="7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6/22/2021 3:59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6/22/2021 3:57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ithub.com/Azure/Azure-Security-Center/tree/main/Lab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9164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43578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884063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433431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37675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88892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2350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19548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78407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778407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2075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058144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00832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73536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934779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br>
              <a:rPr lang="en-US" dirty="0"/>
            </a:br>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Explore Inventory</a:t>
            </a:r>
          </a:p>
          <a:p>
            <a:pPr marL="342900" indent="-342900">
              <a:spcAft>
                <a:spcPts val="600"/>
              </a:spcAft>
              <a:buFont typeface="Arial" panose="020B0604020202020204" pitchFamily="34" charset="0"/>
              <a:buChar char="•"/>
            </a:pPr>
            <a:r>
              <a:rPr lang="en-US" dirty="0">
                <a:latin typeface="Segoe UI" panose="020B0502040204020203" pitchFamily="34" charset="0"/>
              </a:rPr>
              <a:t>Configure Provisioning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1441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326060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753443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371470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87594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219181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Arc Enable a VM and Connect </a:t>
            </a:r>
          </a:p>
          <a:p>
            <a:pPr marL="342900" indent="-342900">
              <a:spcAft>
                <a:spcPts val="600"/>
              </a:spcAft>
              <a:buFont typeface="Arial" panose="020B0604020202020204" pitchFamily="34" charset="0"/>
              <a:buChar char="•"/>
            </a:pPr>
            <a:r>
              <a:rPr lang="en-US" dirty="0">
                <a:latin typeface="Segoe UI" panose="020B0502040204020203" pitchFamily="34" charset="0"/>
              </a:rPr>
              <a:t>Connect to AWS</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Connect to GCP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27044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306055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061292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514171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71709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58525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85138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027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Manage Alerts</a:t>
            </a:r>
          </a:p>
          <a:p>
            <a:pPr marL="342900" indent="-342900">
              <a:spcAft>
                <a:spcPts val="600"/>
              </a:spcAft>
              <a:buFont typeface="Arial" panose="020B0604020202020204" pitchFamily="34" charset="0"/>
              <a:buChar char="•"/>
            </a:pPr>
            <a:r>
              <a:rPr lang="en-US" dirty="0">
                <a:latin typeface="Segoe UI" panose="020B0502040204020203" pitchFamily="34" charset="0"/>
              </a:rPr>
              <a:t>Review an Alert</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Automation Configuration</a:t>
            </a:r>
          </a:p>
          <a:p>
            <a:pPr marL="342900" indent="-342900">
              <a:spcAft>
                <a:spcPts val="600"/>
              </a:spcAft>
              <a:buFont typeface="Arial" panose="020B0604020202020204" pitchFamily="34" charset="0"/>
              <a:buChar char="•"/>
            </a:pPr>
            <a:r>
              <a:rPr lang="en-US" dirty="0">
                <a:latin typeface="Segoe UI" panose="020B0502040204020203" pitchFamily="34" charset="0"/>
              </a:rPr>
              <a:t>Rule Suppression</a:t>
            </a: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32263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for this module are available from your authorized lab </a:t>
            </a:r>
            <a:r>
              <a:rPr lang="en-US" dirty="0" err="1"/>
              <a:t>hoster</a:t>
            </a:r>
            <a:r>
              <a:rPr lang="en-US" dirty="0"/>
              <a:t> with all the other labs for this course.</a:t>
            </a:r>
          </a:p>
          <a:p>
            <a:endParaRPr lang="en-US" dirty="0"/>
          </a:p>
          <a:p>
            <a:r>
              <a:rPr lang="en-US" dirty="0"/>
              <a:t>Optional labs:</a:t>
            </a:r>
          </a:p>
          <a:p>
            <a:r>
              <a:rPr lang="en-US" dirty="0"/>
              <a:t>If you have time or would like extra interactive focus on Azure Security Center more labs are available at this link:</a:t>
            </a:r>
          </a:p>
          <a:p>
            <a:r>
              <a:rPr lang="en-US" dirty="0">
                <a:hlinkClick r:id="rId3"/>
              </a:rPr>
              <a:t>Azure-Security-Center/Labs at main · Azure/Azure-Security-Center (github.com)</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810791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114828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6/22/2021 3:58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0610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Defender is the Cloud workload protection feature of Azure Security Center. Azure Security Center's features cover the two broad pillars of cloud security:</a:t>
            </a:r>
          </a:p>
          <a:p>
            <a:endParaRPr lang="en-US" dirty="0"/>
          </a:p>
          <a:p>
            <a:r>
              <a:rPr lang="en-US" dirty="0"/>
              <a:t>Cloud Security Posture Management (CSPM) - Security Center is available for free to all Azure users. The free experience includes CSPM features such as secure score, detection of security misconfigurations in your Azure machines, asset inventory, and more. Use these CSPM features to strengthen your hybrid cloud posture and track compliance with built-in policies.</a:t>
            </a:r>
          </a:p>
          <a:p>
            <a:endParaRPr lang="en-US" dirty="0"/>
          </a:p>
          <a:p>
            <a:r>
              <a:rPr lang="en-US" dirty="0"/>
              <a:t>Cloud Workload Protection (CWP) - Security Center's integrated cloud workload protection platform (CWPP), Azure Defender, brings advanced, intelligent protection to your Azure and hybrid resources and workloads. Enabling Azure Defender brings a range of extra security features. In addition to the built-in policies, when you've enabled any Azure Defender plan, you can also add custom policies and initiatives.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0210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6/22/2021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86677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a sense of Azure Security Center.</a:t>
            </a:r>
          </a:p>
          <a:p>
            <a:endParaRPr lang="en-US" dirty="0"/>
          </a:p>
          <a:p>
            <a:r>
              <a:rPr lang="en-US" dirty="0"/>
              <a:t>Follow the annotations and advice for where to click.</a:t>
            </a:r>
          </a:p>
          <a:p>
            <a:endParaRPr lang="en-US" dirty="0"/>
          </a:p>
          <a:p>
            <a:r>
              <a:rPr lang="en-US" dirty="0"/>
              <a:t>Time required: </a:t>
            </a:r>
            <a:r>
              <a:rPr lang="en-US" u="sng" dirty="0"/>
              <a:t>19 minutes</a:t>
            </a:r>
          </a:p>
          <a:p>
            <a:r>
              <a:rPr lang="en-US" dirty="0"/>
              <a:t>  </a:t>
            </a:r>
          </a:p>
          <a:p>
            <a:r>
              <a:rPr lang="en-US" b="1" dirty="0"/>
              <a:t>Guided demo link: </a:t>
            </a:r>
            <a:r>
              <a:rPr lang="en-US" sz="2000" b="0" kern="1200" dirty="0">
                <a:solidFill>
                  <a:schemeClr val="tx1"/>
                </a:solidFill>
                <a:effectLst/>
                <a:latin typeface="Segoe UI Light" pitchFamily="34" charset="0"/>
                <a:ea typeface="+mn-ea"/>
                <a:cs typeface="+mn-cs"/>
              </a:rPr>
              <a:t>https://mslearn.cloudguides.com/guides/Protect%20your%20hybrid%20cloud%20with%20Azure%20Security%20Center</a:t>
            </a:r>
            <a:endParaRPr lang="en-US" dirty="0"/>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Defender is the Cloud workload protection feature of Azure Security Center. Azure Security Center's features cover the two broad pillars of cloud security:</a:t>
            </a:r>
          </a:p>
          <a:p>
            <a:endParaRPr lang="en-US" dirty="0"/>
          </a:p>
          <a:p>
            <a:r>
              <a:rPr lang="en-US" dirty="0"/>
              <a:t>Cloud Security Posture Management (CSPM) - Security Center is available for free to all Azure users. The free experience includes CSPM features such as secure score, detection of security misconfigurations in your Azure machines, asset inventory, and more. Use these CSPM features to strengthen your hybrid cloud posture and track compliance with built-in policies.</a:t>
            </a:r>
          </a:p>
          <a:p>
            <a:endParaRPr lang="en-US" dirty="0"/>
          </a:p>
          <a:p>
            <a:r>
              <a:rPr lang="en-US" dirty="0"/>
              <a:t>Cloud Workload Protection (CWP) - Security Center's integrated cloud workload protection platform (CWPP), Azure Defender, brings advanced, intelligent protection to your Azure and hybrid resources and workloads. Enabling Azure Defender brings a range of extra security features. In addition to the built-in policies, when you've enabled any Azure Defender plan, you can also add custom policies and initiatives.</a:t>
            </a:r>
          </a:p>
          <a:p>
            <a:endParaRPr lang="en-US" dirty="0"/>
          </a:p>
          <a:p>
            <a:r>
              <a:rPr lang="en-US" b="1" dirty="0"/>
              <a:t>Instructor demonstration: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Segoe UI" panose="020B0502040204020203" pitchFamily="34" charset="0"/>
              </a:rPr>
              <a:t>- Enable Azure Defender</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226712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09868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userDrawn="1"/>
        </p:nvPicPr>
        <p:blipFill rotWithShape="1">
          <a:blip r:embed="rId2"/>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22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0332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237562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5642364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1882116"/>
            <a:ext cx="4167887" cy="543185"/>
          </a:xfrm>
        </p:spPr>
        <p:txBody>
          <a:bodyPr anchor="t" anchorCtr="0">
            <a:spAutoFit/>
          </a:bodyPr>
          <a:lstStyle>
            <a:lvl1pPr>
              <a:defRPr sz="3529">
                <a:solidFill>
                  <a:schemeClr val="tx1"/>
                </a:solidFill>
              </a:defRPr>
            </a:lvl1pPr>
          </a:lstStyle>
          <a:p>
            <a:endParaRPr lang="en-US"/>
          </a:p>
        </p:txBody>
      </p:sp>
    </p:spTree>
    <p:extLst>
      <p:ext uri="{BB962C8B-B14F-4D97-AF65-F5344CB8AC3E}">
        <p14:creationId xmlns:p14="http://schemas.microsoft.com/office/powerpoint/2010/main" val="45283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79">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917922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endParaRPr lang="en-US"/>
          </a:p>
        </p:txBody>
      </p:sp>
    </p:spTree>
    <p:extLst>
      <p:ext uri="{BB962C8B-B14F-4D97-AF65-F5344CB8AC3E}">
        <p14:creationId xmlns:p14="http://schemas.microsoft.com/office/powerpoint/2010/main" val="268671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985558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33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842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755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41446922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7697831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685926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549146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73606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91313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017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67398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7966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738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2181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4185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46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dirty="0"/>
              <a:t>© Microsoft Corporation 					 	 	 Microsoft 365 </a:t>
            </a:r>
          </a:p>
        </p:txBody>
      </p:sp>
    </p:spTree>
    <p:extLst>
      <p:ext uri="{BB962C8B-B14F-4D97-AF65-F5344CB8AC3E}">
        <p14:creationId xmlns:p14="http://schemas.microsoft.com/office/powerpoint/2010/main" val="29867801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dirty="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1676044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6495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image" Target="../media/image18.emf"/><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2.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88" r:id="rId34"/>
    <p:sldLayoutId id="2147484689" r:id="rId35"/>
    <p:sldLayoutId id="2147484690" r:id="rId36"/>
    <p:sldLayoutId id="2147484724" r:id="rId37"/>
    <p:sldLayoutId id="2147484725" r:id="rId38"/>
    <p:sldLayoutId id="2147484722" r:id="rId39"/>
    <p:sldLayoutId id="2147484683" r:id="rId40"/>
    <p:sldLayoutId id="2147484685" r:id="rId41"/>
    <p:sldLayoutId id="2147484673" r:id="rId42"/>
    <p:sldLayoutId id="2147484678" r:id="rId43"/>
    <p:sldLayoutId id="2147484679" r:id="rId44"/>
    <p:sldLayoutId id="2147484717" r:id="rId45"/>
    <p:sldLayoutId id="2147484718" r:id="rId46"/>
    <p:sldLayoutId id="2147484712" r:id="rId47"/>
    <p:sldLayoutId id="2147484713" r:id="rId48"/>
    <p:sldLayoutId id="2147484714" r:id="rId49"/>
    <p:sldLayoutId id="2147484715" r:id="rId50"/>
    <p:sldLayoutId id="2147484716" r:id="rId51"/>
    <p:sldLayoutId id="2147484723" r:id="rId52"/>
    <p:sldLayoutId id="2147484686" r:id="rId53"/>
    <p:sldLayoutId id="2147484674" r:id="rId54"/>
    <p:sldLayoutId id="2147484702" r:id="rId55"/>
    <p:sldLayoutId id="2147484719" r:id="rId56"/>
    <p:sldLayoutId id="2147484701" r:id="rId57"/>
    <p:sldLayoutId id="2147484699" r:id="rId58"/>
    <p:sldLayoutId id="2147484700" r:id="rId59"/>
    <p:sldLayoutId id="2147484703" r:id="rId60"/>
    <p:sldLayoutId id="2147484704" r:id="rId61"/>
    <p:sldLayoutId id="2147484705" r:id="rId62"/>
    <p:sldLayoutId id="2147484706" r:id="rId63"/>
    <p:sldLayoutId id="2147484707" r:id="rId64"/>
    <p:sldLayoutId id="2147484730" r:id="rId65"/>
    <p:sldLayoutId id="2147484710" r:id="rId66"/>
    <p:sldLayoutId id="2147484729" r:id="rId67"/>
    <p:sldLayoutId id="2147484731" r:id="rId68"/>
    <p:sldLayoutId id="2147484732" r:id="rId69"/>
    <p:sldLayoutId id="2147484733" r:id="rId70"/>
    <p:sldLayoutId id="2147484698" r:id="rId71"/>
    <p:sldLayoutId id="2147484735" r:id="rId72"/>
    <p:sldLayoutId id="2147484736" r:id="rId73"/>
    <p:sldLayoutId id="2147484737" r:id="rId74"/>
    <p:sldLayoutId id="2147484763"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64603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2.xml"/><Relationship Id="rId1" Type="http://schemas.openxmlformats.org/officeDocument/2006/relationships/slideLayout" Target="../slideLayouts/slideLayout7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fr-FR" sz="3600" dirty="0"/>
              <a:t>SC-200T00A</a:t>
            </a:r>
            <a:br>
              <a:rPr lang="fr-FR" sz="3600" dirty="0"/>
            </a:br>
            <a:r>
              <a:rPr lang="fr-FR" sz="3600" dirty="0"/>
              <a:t>Microsoft Security Operations </a:t>
            </a:r>
            <a:r>
              <a:rPr lang="fr-FR" sz="3600" dirty="0" err="1"/>
              <a:t>Analyst</a:t>
            </a: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4294967295"/>
          </p:nvPr>
        </p:nvSpPr>
        <p:spPr>
          <a:xfrm>
            <a:off x="442466" y="4350114"/>
            <a:ext cx="5413394" cy="908839"/>
          </a:xfrm>
        </p:spPr>
        <p:txBody>
          <a:bodyPr/>
          <a:lstStyle/>
          <a:p>
            <a:r>
              <a:rPr lang="en-US">
                <a:solidFill>
                  <a:schemeClr val="tx1"/>
                </a:solidFill>
              </a:rPr>
              <a:t>Author name</a:t>
            </a:r>
            <a:br>
              <a:rPr lang="en-US">
                <a:solidFill>
                  <a:schemeClr val="tx1"/>
                </a:solidFill>
              </a:rPr>
            </a:br>
            <a:r>
              <a:rPr lang="en-US">
                <a:solidFill>
                  <a:schemeClr val="tx1"/>
                </a:solidFill>
              </a:rPr>
              <a:t>Date</a:t>
            </a:r>
          </a:p>
        </p:txBody>
      </p:sp>
    </p:spTree>
    <p:extLst>
      <p:ext uri="{BB962C8B-B14F-4D97-AF65-F5344CB8AC3E}">
        <p14:creationId xmlns:p14="http://schemas.microsoft.com/office/powerpoint/2010/main" val="3937969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817505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 Explain cloud workload protections in Azure Defender</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847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Explain which workloads are protected by Azure Defender</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the benefits of the protections offered by Azure Defender</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88217"/>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03051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193839"/>
            <a:ext cx="4892985" cy="607124"/>
          </a:xfrm>
          <a:prstGeom prst="rect">
            <a:avLst/>
          </a:prstGeom>
          <a:noFill/>
        </p:spPr>
        <p:txBody>
          <a:bodyPr wrap="square" lIns="0" tIns="0" rIns="0" bIns="0" rtlCol="0" anchor="ctr">
            <a:noAutofit/>
          </a:bodyPr>
          <a:lstStyle/>
          <a:p>
            <a:r>
              <a:rPr lang="en-US" sz="1961" dirty="0"/>
              <a:t>Explain how Azure Defender protection's function</a:t>
            </a:r>
          </a:p>
        </p:txBody>
      </p:sp>
    </p:spTree>
    <p:extLst>
      <p:ext uri="{BB962C8B-B14F-4D97-AF65-F5344CB8AC3E}">
        <p14:creationId xmlns:p14="http://schemas.microsoft.com/office/powerpoint/2010/main" val="21149827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Defender for servers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8644" y="1457324"/>
            <a:ext cx="10704764" cy="3491193"/>
          </a:xfrm>
        </p:spPr>
        <p:txBody>
          <a:bodyPr/>
          <a:lstStyle/>
          <a:p>
            <a:pPr marL="342900" lvl="1" indent="-342900">
              <a:buFont typeface="Arial" panose="020B0604020202020204" pitchFamily="34" charset="0"/>
              <a:buChar char="•"/>
            </a:pPr>
            <a:r>
              <a:rPr lang="en-US" dirty="0"/>
              <a:t>Azure Defender for servers adds threat detection and advanced defenses for your Windows and Linux machines.</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a:t>For Windows, Azure Defender integrates with Azure services to monitor and protect your Windows-based machines. Security Center presents the alerts and remediation suggestions from all of these services in an easy-to-use format.</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a:t>For Linux, Azure Defender collects audit records from Linux machines by using </a:t>
            </a:r>
            <a:r>
              <a:rPr lang="en-US" dirty="0" err="1"/>
              <a:t>auditd</a:t>
            </a:r>
            <a:r>
              <a:rPr lang="en-US" dirty="0"/>
              <a:t>, one of the most common Linux auditing frameworks. </a:t>
            </a:r>
            <a:r>
              <a:rPr lang="en-US" dirty="0" err="1"/>
              <a:t>auditd</a:t>
            </a:r>
            <a:r>
              <a:rPr lang="en-US" dirty="0"/>
              <a:t> lives in the mainline kernel.</a:t>
            </a:r>
          </a:p>
        </p:txBody>
      </p:sp>
    </p:spTree>
    <p:extLst>
      <p:ext uri="{BB962C8B-B14F-4D97-AF65-F5344CB8AC3E}">
        <p14:creationId xmlns:p14="http://schemas.microsoft.com/office/powerpoint/2010/main" val="23900421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Defender for App Service</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8643" y="1457325"/>
            <a:ext cx="10737037" cy="3185487"/>
          </a:xfrm>
        </p:spPr>
        <p:txBody>
          <a:bodyPr/>
          <a:lstStyle/>
          <a:p>
            <a:pPr lvl="1"/>
            <a:r>
              <a:rPr lang="en-US" dirty="0"/>
              <a:t>Azure Defender for App Service uses the scale of the cloud to identify attacks targeting applications running over App Service. </a:t>
            </a:r>
            <a:br>
              <a:rPr lang="en-US" dirty="0"/>
            </a:br>
            <a:endParaRPr lang="en-US" dirty="0"/>
          </a:p>
          <a:p>
            <a:pPr lvl="1"/>
            <a:r>
              <a:rPr lang="en-US" dirty="0"/>
              <a:t>Attackers probe web applications to find and exploit weaknesses. Before being routed to specific environments, requests to applications running in Azure go through several gateways, where they're inspected and logged. </a:t>
            </a:r>
          </a:p>
          <a:p>
            <a:pPr lvl="1"/>
            <a:endParaRPr lang="en-US" dirty="0"/>
          </a:p>
          <a:p>
            <a:pPr lvl="1"/>
            <a:r>
              <a:rPr lang="en-US" dirty="0"/>
              <a:t>This data is then used to identify exploits and attackers and learn new patterns that will be used later.</a:t>
            </a:r>
          </a:p>
        </p:txBody>
      </p:sp>
    </p:spTree>
    <p:extLst>
      <p:ext uri="{BB962C8B-B14F-4D97-AF65-F5344CB8AC3E}">
        <p14:creationId xmlns:p14="http://schemas.microsoft.com/office/powerpoint/2010/main" val="40342849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40585" y="317831"/>
            <a:ext cx="11341268" cy="680196"/>
          </a:xfrm>
        </p:spPr>
        <p:txBody>
          <a:bodyPr wrap="square" anchor="t">
            <a:normAutofit/>
          </a:bodyPr>
          <a:lstStyle/>
          <a:p>
            <a:r>
              <a:rPr lang="en-US" dirty="0"/>
              <a:t>Azure Defender for Storage</a:t>
            </a:r>
          </a:p>
        </p:txBody>
      </p:sp>
      <p:pic>
        <p:nvPicPr>
          <p:cNvPr id="6" name="Picture 5" descr="Diagram&#10;&#10;Description automatically generated">
            <a:extLst>
              <a:ext uri="{FF2B5EF4-FFF2-40B4-BE49-F238E27FC236}">
                <a16:creationId xmlns:a16="http://schemas.microsoft.com/office/drawing/2014/main" id="{C4649E13-1302-4756-A03B-47F4C02315E2}"/>
              </a:ext>
            </a:extLst>
          </p:cNvPr>
          <p:cNvPicPr>
            <a:picLocks noChangeAspect="1"/>
          </p:cNvPicPr>
          <p:nvPr/>
        </p:nvPicPr>
        <p:blipFill>
          <a:blip r:embed="rId3"/>
          <a:stretch>
            <a:fillRect/>
          </a:stretch>
        </p:blipFill>
        <p:spPr>
          <a:xfrm>
            <a:off x="1419157" y="1120690"/>
            <a:ext cx="9353686" cy="4512510"/>
          </a:xfrm>
          <a:prstGeom prst="rect">
            <a:avLst/>
          </a:prstGeom>
          <a:noFill/>
        </p:spPr>
      </p:pic>
    </p:spTree>
    <p:extLst>
      <p:ext uri="{BB962C8B-B14F-4D97-AF65-F5344CB8AC3E}">
        <p14:creationId xmlns:p14="http://schemas.microsoft.com/office/powerpoint/2010/main" val="11013690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Defender for SQL</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05654" y="1143759"/>
            <a:ext cx="11354257" cy="4570482"/>
          </a:xfrm>
        </p:spPr>
        <p:txBody>
          <a:bodyPr/>
          <a:lstStyle/>
          <a:p>
            <a:pPr lvl="1"/>
            <a:r>
              <a:rPr lang="en-US" dirty="0"/>
              <a:t>Azure Defender for SQL comprises two separate Azure Defender plans:</a:t>
            </a:r>
          </a:p>
          <a:p>
            <a:pPr lvl="1"/>
            <a:r>
              <a:rPr lang="en-US" b="1" dirty="0"/>
              <a:t>Azure Defender for Azure SQL database servers protects</a:t>
            </a:r>
            <a:r>
              <a:rPr lang="en-US" dirty="0"/>
              <a:t>:</a:t>
            </a:r>
          </a:p>
          <a:p>
            <a:pPr marL="342900" lvl="1" indent="-342900">
              <a:buFont typeface="Arial" panose="020B0604020202020204" pitchFamily="34" charset="0"/>
              <a:buChar char="•"/>
            </a:pPr>
            <a:r>
              <a:rPr lang="en-US" dirty="0"/>
              <a:t>Azure SQL Database</a:t>
            </a:r>
          </a:p>
          <a:p>
            <a:pPr marL="342900" lvl="1" indent="-342900">
              <a:buFont typeface="Arial" panose="020B0604020202020204" pitchFamily="34" charset="0"/>
              <a:buChar char="•"/>
            </a:pPr>
            <a:r>
              <a:rPr lang="en-US" dirty="0"/>
              <a:t>Azure SQL Managed Instance</a:t>
            </a:r>
          </a:p>
          <a:p>
            <a:pPr marL="342900" lvl="1" indent="-342900">
              <a:buFont typeface="Arial" panose="020B0604020202020204" pitchFamily="34" charset="0"/>
              <a:buChar char="•"/>
            </a:pPr>
            <a:r>
              <a:rPr lang="en-US" dirty="0"/>
              <a:t>Dedicated SQL pool in Azure Synapse</a:t>
            </a:r>
          </a:p>
          <a:p>
            <a:pPr lvl="1"/>
            <a:r>
              <a:rPr lang="en-US" b="1" dirty="0"/>
              <a:t>Azure Defender for SQL servers on machines </a:t>
            </a:r>
            <a:r>
              <a:rPr lang="en-US" dirty="0"/>
              <a:t>extends the protections for your Azure-native SQL Servers to fully support hybrid environments and protect SQL servers (all supported version) hosted in Azure, other cloud environments, and even on-premises machines:</a:t>
            </a:r>
          </a:p>
          <a:p>
            <a:pPr marL="342900" lvl="1" indent="-342900">
              <a:buFont typeface="Arial" panose="020B0604020202020204" pitchFamily="34" charset="0"/>
              <a:buChar char="•"/>
            </a:pPr>
            <a:r>
              <a:rPr lang="en-US" dirty="0"/>
              <a:t>SQL Server on Virtual Machines</a:t>
            </a:r>
          </a:p>
          <a:p>
            <a:pPr marL="342900" lvl="1" indent="-342900">
              <a:buFont typeface="Arial" panose="020B0604020202020204" pitchFamily="34" charset="0"/>
              <a:buChar char="•"/>
            </a:pPr>
            <a:r>
              <a:rPr lang="en-US" dirty="0"/>
              <a:t>On-premises SQL servers:</a:t>
            </a:r>
          </a:p>
          <a:p>
            <a:pPr marL="342900" lvl="1" indent="-342900">
              <a:buFont typeface="Arial" panose="020B0604020202020204" pitchFamily="34" charset="0"/>
              <a:buChar char="•"/>
            </a:pPr>
            <a:r>
              <a:rPr lang="en-US" dirty="0"/>
              <a:t>Azure Arc enabled SQL Server (preview)</a:t>
            </a:r>
          </a:p>
          <a:p>
            <a:pPr marL="342900" lvl="1" indent="-342900">
              <a:buFont typeface="Arial" panose="020B0604020202020204" pitchFamily="34" charset="0"/>
              <a:buChar char="•"/>
            </a:pPr>
            <a:r>
              <a:rPr lang="en-US" dirty="0"/>
              <a:t>SQL Server running on Windows machines without Azure Arc</a:t>
            </a:r>
          </a:p>
        </p:txBody>
      </p:sp>
    </p:spTree>
    <p:extLst>
      <p:ext uri="{BB962C8B-B14F-4D97-AF65-F5344CB8AC3E}">
        <p14:creationId xmlns:p14="http://schemas.microsoft.com/office/powerpoint/2010/main" val="615829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Defender for Key Vault</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8643" y="1457325"/>
            <a:ext cx="11354257" cy="1107996"/>
          </a:xfrm>
        </p:spPr>
        <p:txBody>
          <a:bodyPr/>
          <a:lstStyle/>
          <a:p>
            <a:pPr lvl="1"/>
            <a:r>
              <a:rPr lang="en-US" dirty="0"/>
              <a:t>Azure Defender detects unusual and potentially harmful attempts to access or exploit Key Vault accounts. This layer of protection allows you to address threats without being a security expert and without the need to manage third-party security monitoring systems.</a:t>
            </a:r>
          </a:p>
        </p:txBody>
      </p:sp>
    </p:spTree>
    <p:extLst>
      <p:ext uri="{BB962C8B-B14F-4D97-AF65-F5344CB8AC3E}">
        <p14:creationId xmlns:p14="http://schemas.microsoft.com/office/powerpoint/2010/main" val="20236237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Defender for Resource Manager</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8643" y="1457325"/>
            <a:ext cx="11354257" cy="1415772"/>
          </a:xfrm>
        </p:spPr>
        <p:txBody>
          <a:bodyPr/>
          <a:lstStyle/>
          <a:p>
            <a:pPr lvl="1"/>
            <a:r>
              <a:rPr lang="en-US" dirty="0"/>
              <a:t>Azure Defender for Resource Manager automatically monitors the resource management operations in your organization, whether they're performed through the Azure portal, Azure REST APIs, Azure CLI, or other Azure programmatic clients. Azure Defender runs advanced security analytics to detect threats and alert you about suspicious activity.</a:t>
            </a:r>
          </a:p>
        </p:txBody>
      </p:sp>
    </p:spTree>
    <p:extLst>
      <p:ext uri="{BB962C8B-B14F-4D97-AF65-F5344CB8AC3E}">
        <p14:creationId xmlns:p14="http://schemas.microsoft.com/office/powerpoint/2010/main" val="4795167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Azure Defender for DNS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8643" y="1457325"/>
            <a:ext cx="11354257" cy="2031325"/>
          </a:xfrm>
        </p:spPr>
        <p:txBody>
          <a:bodyPr/>
          <a:lstStyle/>
          <a:p>
            <a:pPr lvl="1"/>
            <a:r>
              <a:rPr lang="en-US" dirty="0"/>
              <a:t>Azure Defender for DNS provides an extra layer of protection for your cloud resources by:</a:t>
            </a:r>
          </a:p>
          <a:p>
            <a:pPr lvl="1"/>
            <a:endParaRPr lang="en-US" dirty="0"/>
          </a:p>
          <a:p>
            <a:pPr marL="342900" lvl="1" indent="-342900">
              <a:buFont typeface="Arial" panose="020B0604020202020204" pitchFamily="34" charset="0"/>
              <a:buChar char="•"/>
            </a:pPr>
            <a:r>
              <a:rPr lang="en-US" dirty="0"/>
              <a:t>Continuously monitoring all DNS queries from your Azure resources</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a:t>Running advanced security analytics to alert you about suspicious activity</a:t>
            </a:r>
          </a:p>
        </p:txBody>
      </p:sp>
    </p:spTree>
    <p:extLst>
      <p:ext uri="{BB962C8B-B14F-4D97-AF65-F5344CB8AC3E}">
        <p14:creationId xmlns:p14="http://schemas.microsoft.com/office/powerpoint/2010/main" val="9567034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Module 3:</a:t>
            </a:r>
            <a:br>
              <a:rPr lang="en-US" sz="3600" dirty="0">
                <a:solidFill>
                  <a:schemeClr val="tx1"/>
                </a:solidFill>
              </a:rPr>
            </a:br>
            <a:r>
              <a:rPr lang="en-US" sz="3600" dirty="0">
                <a:solidFill>
                  <a:schemeClr val="tx1"/>
                </a:solidFill>
              </a:rPr>
              <a:t>Mitigate threats using Azure Defender</a:t>
            </a:r>
          </a:p>
        </p:txBody>
      </p:sp>
    </p:spTree>
    <p:extLst>
      <p:ext uri="{BB962C8B-B14F-4D97-AF65-F5344CB8AC3E}">
        <p14:creationId xmlns:p14="http://schemas.microsoft.com/office/powerpoint/2010/main" val="21823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9E5AEFE-5ED6-48EA-9594-90B103E19378}"/>
              </a:ext>
            </a:extLst>
          </p:cNvPr>
          <p:cNvPicPr>
            <a:picLocks noChangeAspect="1"/>
          </p:cNvPicPr>
          <p:nvPr/>
        </p:nvPicPr>
        <p:blipFill>
          <a:blip r:embed="rId3"/>
          <a:stretch>
            <a:fillRect/>
          </a:stretch>
        </p:blipFill>
        <p:spPr>
          <a:xfrm>
            <a:off x="1836846" y="836341"/>
            <a:ext cx="8518307" cy="5771815"/>
          </a:xfrm>
          <a:prstGeom prst="rect">
            <a:avLst/>
          </a:prstGeom>
        </p:spPr>
      </p:pic>
      <p:sp>
        <p:nvSpPr>
          <p:cNvPr id="4" name="Title 13">
            <a:extLst>
              <a:ext uri="{FF2B5EF4-FFF2-40B4-BE49-F238E27FC236}">
                <a16:creationId xmlns:a16="http://schemas.microsoft.com/office/drawing/2014/main" id="{E34BB749-7D86-4D23-9C85-0850DC8A8FA9}"/>
              </a:ext>
            </a:extLst>
          </p:cNvPr>
          <p:cNvSpPr txBox="1">
            <a:spLocks/>
          </p:cNvSpPr>
          <p:nvPr/>
        </p:nvSpPr>
        <p:spPr>
          <a:xfrm>
            <a:off x="240224" y="156145"/>
            <a:ext cx="11341268" cy="680196"/>
          </a:xfrm>
          <a:prstGeom prst="rect">
            <a:avLst/>
          </a:prstGeom>
        </p:spPr>
        <p:txBody>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r>
              <a:rPr lang="en-US"/>
              <a:t>Azure Defender for Kubernetes</a:t>
            </a:r>
          </a:p>
        </p:txBody>
      </p:sp>
    </p:spTree>
    <p:extLst>
      <p:ext uri="{BB962C8B-B14F-4D97-AF65-F5344CB8AC3E}">
        <p14:creationId xmlns:p14="http://schemas.microsoft.com/office/powerpoint/2010/main" val="15131440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9EC99-C0E3-4D6E-B014-94F937F62E4C}"/>
              </a:ext>
            </a:extLst>
          </p:cNvPr>
          <p:cNvPicPr>
            <a:picLocks noChangeAspect="1"/>
          </p:cNvPicPr>
          <p:nvPr/>
        </p:nvPicPr>
        <p:blipFill>
          <a:blip r:embed="rId3"/>
          <a:stretch>
            <a:fillRect/>
          </a:stretch>
        </p:blipFill>
        <p:spPr>
          <a:xfrm>
            <a:off x="2031245" y="797960"/>
            <a:ext cx="8129510" cy="5684092"/>
          </a:xfrm>
          <a:prstGeom prst="rect">
            <a:avLst/>
          </a:prstGeom>
        </p:spPr>
      </p:pic>
      <p:sp>
        <p:nvSpPr>
          <p:cNvPr id="4" name="Title 13">
            <a:extLst>
              <a:ext uri="{FF2B5EF4-FFF2-40B4-BE49-F238E27FC236}">
                <a16:creationId xmlns:a16="http://schemas.microsoft.com/office/drawing/2014/main" id="{1D959D9B-04E3-4069-8C3F-EC828BAACE5E}"/>
              </a:ext>
            </a:extLst>
          </p:cNvPr>
          <p:cNvSpPr txBox="1">
            <a:spLocks/>
          </p:cNvSpPr>
          <p:nvPr/>
        </p:nvSpPr>
        <p:spPr>
          <a:xfrm>
            <a:off x="268036" y="246856"/>
            <a:ext cx="11341268" cy="680196"/>
          </a:xfrm>
          <a:prstGeom prst="rect">
            <a:avLst/>
          </a:prstGeom>
        </p:spPr>
        <p:txBody>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r>
              <a:rPr lang="en-US"/>
              <a:t>Azure Defender for container registries</a:t>
            </a:r>
          </a:p>
        </p:txBody>
      </p:sp>
    </p:spTree>
    <p:extLst>
      <p:ext uri="{BB962C8B-B14F-4D97-AF65-F5344CB8AC3E}">
        <p14:creationId xmlns:p14="http://schemas.microsoft.com/office/powerpoint/2010/main" val="39650417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Defender additional protections</a:t>
            </a:r>
          </a:p>
        </p:txBody>
      </p:sp>
      <p:sp>
        <p:nvSpPr>
          <p:cNvPr id="6" name="Text Placeholder 5"/>
          <p:cNvSpPr>
            <a:spLocks noGrp="1"/>
          </p:cNvSpPr>
          <p:nvPr>
            <p:ph type="body" sz="quarter" idx="11"/>
          </p:nvPr>
        </p:nvSpPr>
        <p:spPr/>
        <p:txBody>
          <a:bodyPr/>
          <a:lstStyle/>
          <a:p>
            <a:pPr lvl="1"/>
            <a:r>
              <a:rPr lang="en-US" dirty="0"/>
              <a:t>Threat protection for Azure network layer</a:t>
            </a:r>
          </a:p>
        </p:txBody>
      </p:sp>
      <p:sp>
        <p:nvSpPr>
          <p:cNvPr id="2" name="Text Placeholder 1"/>
          <p:cNvSpPr>
            <a:spLocks noGrp="1"/>
          </p:cNvSpPr>
          <p:nvPr>
            <p:ph type="body" sz="quarter" idx="15"/>
          </p:nvPr>
        </p:nvSpPr>
        <p:spPr/>
        <p:txBody>
          <a:bodyPr/>
          <a:lstStyle/>
          <a:p>
            <a:pPr lvl="1"/>
            <a:r>
              <a:rPr lang="en-US" dirty="0"/>
              <a:t>Threat protection for Azure Cosmos DB</a:t>
            </a:r>
          </a:p>
        </p:txBody>
      </p:sp>
      <p:sp>
        <p:nvSpPr>
          <p:cNvPr id="3" name="Text Placeholder 2"/>
          <p:cNvSpPr>
            <a:spLocks noGrp="1"/>
          </p:cNvSpPr>
          <p:nvPr>
            <p:ph type="body" sz="quarter" idx="17"/>
          </p:nvPr>
        </p:nvSpPr>
        <p:spPr/>
        <p:txBody>
          <a:bodyPr/>
          <a:lstStyle/>
          <a:p>
            <a:pPr lvl="1"/>
            <a:r>
              <a:rPr lang="en-US" dirty="0"/>
              <a:t>Threat protection for Azure WAF</a:t>
            </a:r>
          </a:p>
        </p:txBody>
      </p:sp>
      <p:sp>
        <p:nvSpPr>
          <p:cNvPr id="4" name="Text Placeholder 3"/>
          <p:cNvSpPr>
            <a:spLocks noGrp="1"/>
          </p:cNvSpPr>
          <p:nvPr>
            <p:ph type="body" sz="quarter" idx="19"/>
          </p:nvPr>
        </p:nvSpPr>
        <p:spPr/>
        <p:txBody>
          <a:bodyPr/>
          <a:lstStyle/>
          <a:p>
            <a:pPr lvl="1"/>
            <a:r>
              <a:rPr lang="en-US" dirty="0"/>
              <a:t>Threat protection for Azure DDoS Protection</a:t>
            </a:r>
          </a:p>
        </p:txBody>
      </p:sp>
      <p:grpSp>
        <p:nvGrpSpPr>
          <p:cNvPr id="72" name="Group 71">
            <a:extLst>
              <a:ext uri="{FF2B5EF4-FFF2-40B4-BE49-F238E27FC236}">
                <a16:creationId xmlns:a16="http://schemas.microsoft.com/office/drawing/2014/main" id="{9FB5902D-6084-46B3-9551-13DE79860B11}"/>
              </a:ext>
            </a:extLst>
          </p:cNvPr>
          <p:cNvGrpSpPr/>
          <p:nvPr/>
        </p:nvGrpSpPr>
        <p:grpSpPr>
          <a:xfrm>
            <a:off x="418643" y="1487929"/>
            <a:ext cx="717140" cy="717242"/>
            <a:chOff x="418643" y="1487929"/>
            <a:chExt cx="717140" cy="717242"/>
          </a:xfrm>
        </p:grpSpPr>
        <p:grpSp>
          <p:nvGrpSpPr>
            <p:cNvPr id="73" name="Group 72">
              <a:extLst>
                <a:ext uri="{FF2B5EF4-FFF2-40B4-BE49-F238E27FC236}">
                  <a16:creationId xmlns:a16="http://schemas.microsoft.com/office/drawing/2014/main" id="{F7D47980-FCCE-4684-87D6-9BEA19A18935}"/>
                </a:ext>
              </a:extLst>
            </p:cNvPr>
            <p:cNvGrpSpPr/>
            <p:nvPr/>
          </p:nvGrpSpPr>
          <p:grpSpPr>
            <a:xfrm>
              <a:off x="418643" y="1487929"/>
              <a:ext cx="717140" cy="717242"/>
              <a:chOff x="418643" y="1487929"/>
              <a:chExt cx="717140" cy="717242"/>
            </a:xfrm>
          </p:grpSpPr>
          <p:sp>
            <p:nvSpPr>
              <p:cNvPr id="75" name="Freeform 5">
                <a:extLst>
                  <a:ext uri="{FF2B5EF4-FFF2-40B4-BE49-F238E27FC236}">
                    <a16:creationId xmlns:a16="http://schemas.microsoft.com/office/drawing/2014/main" id="{B7D0BC4B-0954-46F6-BC36-EC9474AAEA74}"/>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6" name="Freeform 6">
                <a:extLst>
                  <a:ext uri="{FF2B5EF4-FFF2-40B4-BE49-F238E27FC236}">
                    <a16:creationId xmlns:a16="http://schemas.microsoft.com/office/drawing/2014/main" id="{6D581B25-208F-44F1-B434-01CFD32B39FC}"/>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4" name="Lock" title="Icon of a padlock">
              <a:extLst>
                <a:ext uri="{FF2B5EF4-FFF2-40B4-BE49-F238E27FC236}">
                  <a16:creationId xmlns:a16="http://schemas.microsoft.com/office/drawing/2014/main" id="{54ADC453-4102-42C4-A156-04B893159055}"/>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87273B97-4B71-49EB-AD73-EA56AF78F7C7}"/>
              </a:ext>
            </a:extLst>
          </p:cNvPr>
          <p:cNvGrpSpPr/>
          <p:nvPr/>
        </p:nvGrpSpPr>
        <p:grpSpPr>
          <a:xfrm>
            <a:off x="418643" y="2533089"/>
            <a:ext cx="717140" cy="717242"/>
            <a:chOff x="418643" y="2533089"/>
            <a:chExt cx="717140" cy="717242"/>
          </a:xfrm>
        </p:grpSpPr>
        <p:grpSp>
          <p:nvGrpSpPr>
            <p:cNvPr id="78" name="Group 77">
              <a:extLst>
                <a:ext uri="{FF2B5EF4-FFF2-40B4-BE49-F238E27FC236}">
                  <a16:creationId xmlns:a16="http://schemas.microsoft.com/office/drawing/2014/main" id="{C58C7F8C-82BD-4141-BD76-90CFDAB06B5B}"/>
                </a:ext>
              </a:extLst>
            </p:cNvPr>
            <p:cNvGrpSpPr/>
            <p:nvPr/>
          </p:nvGrpSpPr>
          <p:grpSpPr>
            <a:xfrm>
              <a:off x="418643" y="2533089"/>
              <a:ext cx="717140" cy="717242"/>
              <a:chOff x="418643" y="2533089"/>
              <a:chExt cx="717140" cy="717242"/>
            </a:xfrm>
          </p:grpSpPr>
          <p:sp>
            <p:nvSpPr>
              <p:cNvPr id="80" name="Freeform 5">
                <a:extLst>
                  <a:ext uri="{FF2B5EF4-FFF2-40B4-BE49-F238E27FC236}">
                    <a16:creationId xmlns:a16="http://schemas.microsoft.com/office/drawing/2014/main" id="{A9DED927-F247-4CD8-8B73-68B82A919BD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1" name="Freeform 6">
                <a:extLst>
                  <a:ext uri="{FF2B5EF4-FFF2-40B4-BE49-F238E27FC236}">
                    <a16:creationId xmlns:a16="http://schemas.microsoft.com/office/drawing/2014/main" id="{478FA208-80AA-4F4D-9B97-2F450D7CF96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9" name="shield_3" title="Icon of a shield with an exclamation point inside">
              <a:extLst>
                <a:ext uri="{FF2B5EF4-FFF2-40B4-BE49-F238E27FC236}">
                  <a16:creationId xmlns:a16="http://schemas.microsoft.com/office/drawing/2014/main" id="{EFDF83EF-1C75-47BA-B2BB-E6EFEC787405}"/>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3F4E11F9-247D-492D-84D9-7183C3D48C0D}"/>
              </a:ext>
            </a:extLst>
          </p:cNvPr>
          <p:cNvGrpSpPr/>
          <p:nvPr/>
        </p:nvGrpSpPr>
        <p:grpSpPr>
          <a:xfrm>
            <a:off x="418643" y="3578249"/>
            <a:ext cx="717140" cy="717242"/>
            <a:chOff x="418643" y="3578249"/>
            <a:chExt cx="717140" cy="717242"/>
          </a:xfrm>
        </p:grpSpPr>
        <p:grpSp>
          <p:nvGrpSpPr>
            <p:cNvPr id="83" name="Group 82">
              <a:extLst>
                <a:ext uri="{FF2B5EF4-FFF2-40B4-BE49-F238E27FC236}">
                  <a16:creationId xmlns:a16="http://schemas.microsoft.com/office/drawing/2014/main" id="{3516E8DB-E7DE-4F57-BE33-16EFE1BD9963}"/>
                </a:ext>
              </a:extLst>
            </p:cNvPr>
            <p:cNvGrpSpPr/>
            <p:nvPr/>
          </p:nvGrpSpPr>
          <p:grpSpPr>
            <a:xfrm>
              <a:off x="418643" y="3578249"/>
              <a:ext cx="717140" cy="717242"/>
              <a:chOff x="418643" y="2533089"/>
              <a:chExt cx="717140" cy="717242"/>
            </a:xfrm>
          </p:grpSpPr>
          <p:sp>
            <p:nvSpPr>
              <p:cNvPr id="85" name="Freeform 5">
                <a:extLst>
                  <a:ext uri="{FF2B5EF4-FFF2-40B4-BE49-F238E27FC236}">
                    <a16:creationId xmlns:a16="http://schemas.microsoft.com/office/drawing/2014/main" id="{10705340-0049-4BF4-A57C-8CCEA89E3DA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0" name="Freeform 6">
                <a:extLst>
                  <a:ext uri="{FF2B5EF4-FFF2-40B4-BE49-F238E27FC236}">
                    <a16:creationId xmlns:a16="http://schemas.microsoft.com/office/drawing/2014/main" id="{928893B4-78CE-4712-8A82-6391F0DF62FD}"/>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4" name="safe" title="Icon of a locked safe">
              <a:extLst>
                <a:ext uri="{FF2B5EF4-FFF2-40B4-BE49-F238E27FC236}">
                  <a16:creationId xmlns:a16="http://schemas.microsoft.com/office/drawing/2014/main" id="{DD5F75F3-E977-41E8-88DA-75AB2B72EBD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D8D884D4-5A5B-472C-80B0-26CFE4DFDE60}"/>
              </a:ext>
            </a:extLst>
          </p:cNvPr>
          <p:cNvGrpSpPr/>
          <p:nvPr/>
        </p:nvGrpSpPr>
        <p:grpSpPr>
          <a:xfrm>
            <a:off x="418643" y="4623409"/>
            <a:ext cx="717140" cy="717242"/>
            <a:chOff x="418643" y="4623409"/>
            <a:chExt cx="717140" cy="717242"/>
          </a:xfrm>
        </p:grpSpPr>
        <p:grpSp>
          <p:nvGrpSpPr>
            <p:cNvPr id="132" name="Group 131">
              <a:extLst>
                <a:ext uri="{FF2B5EF4-FFF2-40B4-BE49-F238E27FC236}">
                  <a16:creationId xmlns:a16="http://schemas.microsoft.com/office/drawing/2014/main" id="{51CE1FF4-2E14-498E-8779-EB500856379F}"/>
                </a:ext>
              </a:extLst>
            </p:cNvPr>
            <p:cNvGrpSpPr/>
            <p:nvPr/>
          </p:nvGrpSpPr>
          <p:grpSpPr>
            <a:xfrm>
              <a:off x="418643" y="4623409"/>
              <a:ext cx="717140" cy="717242"/>
              <a:chOff x="418643" y="2533089"/>
              <a:chExt cx="717140" cy="717242"/>
            </a:xfrm>
          </p:grpSpPr>
          <p:sp>
            <p:nvSpPr>
              <p:cNvPr id="134" name="Freeform 5">
                <a:extLst>
                  <a:ext uri="{FF2B5EF4-FFF2-40B4-BE49-F238E27FC236}">
                    <a16:creationId xmlns:a16="http://schemas.microsoft.com/office/drawing/2014/main" id="{25F7E2FF-343F-4D9E-8425-830CBFFC26DF}"/>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5" name="Freeform 6">
                <a:extLst>
                  <a:ext uri="{FF2B5EF4-FFF2-40B4-BE49-F238E27FC236}">
                    <a16:creationId xmlns:a16="http://schemas.microsoft.com/office/drawing/2014/main" id="{63DFCFDC-80E1-402E-B339-FE3515A2170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 name="key" title="Icon of a key">
              <a:extLst>
                <a:ext uri="{FF2B5EF4-FFF2-40B4-BE49-F238E27FC236}">
                  <a16:creationId xmlns:a16="http://schemas.microsoft.com/office/drawing/2014/main" id="{CA7730B6-9359-481A-B29C-75BC0B2F5B26}"/>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4740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30964876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Connect Azure assets to Azure Defender</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7161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Explore Azure assets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it-IT" sz="1961" dirty="0"/>
              <a:t>Configure auto-provisioning in Azure Defender</a:t>
            </a:r>
            <a:endParaRPr lang="en-US" sz="1961" dirty="0"/>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41314"/>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54398"/>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17724"/>
            <a:ext cx="4892985" cy="607124"/>
          </a:xfrm>
          <a:prstGeom prst="rect">
            <a:avLst/>
          </a:prstGeom>
          <a:noFill/>
        </p:spPr>
        <p:txBody>
          <a:bodyPr wrap="square" lIns="0" tIns="0" rIns="0" bIns="0" rtlCol="0" anchor="ctr">
            <a:noAutofit/>
          </a:bodyPr>
          <a:lstStyle/>
          <a:p>
            <a:r>
              <a:rPr lang="en-US" sz="1961" dirty="0"/>
              <a:t>Describe manual provisioning in Azure Defender</a:t>
            </a:r>
          </a:p>
        </p:txBody>
      </p:sp>
    </p:spTree>
    <p:extLst>
      <p:ext uri="{BB962C8B-B14F-4D97-AF65-F5344CB8AC3E}">
        <p14:creationId xmlns:p14="http://schemas.microsoft.com/office/powerpoint/2010/main" val="16605128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20493"/>
            <a:ext cx="11341268" cy="680196"/>
          </a:xfrm>
        </p:spPr>
        <p:txBody>
          <a:bodyPr/>
          <a:lstStyle/>
          <a:p>
            <a:r>
              <a:rPr lang="en-US" dirty="0"/>
              <a:t>Explore and manage your resources with asset inventory</a:t>
            </a:r>
          </a:p>
        </p:txBody>
      </p:sp>
      <p:sp>
        <p:nvSpPr>
          <p:cNvPr id="7" name="Text Placeholder 6">
            <a:extLst>
              <a:ext uri="{FF2B5EF4-FFF2-40B4-BE49-F238E27FC236}">
                <a16:creationId xmlns:a16="http://schemas.microsoft.com/office/drawing/2014/main" id="{253FE88C-E437-4416-9F2E-73E8CB114496}"/>
              </a:ext>
            </a:extLst>
          </p:cNvPr>
          <p:cNvSpPr>
            <a:spLocks noGrp="1"/>
          </p:cNvSpPr>
          <p:nvPr>
            <p:ph type="body" sz="quarter" idx="36"/>
          </p:nvPr>
        </p:nvSpPr>
        <p:spPr/>
        <p:txBody>
          <a:bodyPr/>
          <a:lstStyle/>
          <a:p>
            <a:r>
              <a:rPr lang="en-US" dirty="0"/>
              <a:t>                Inventory Summary                                                            Status For each Resource             </a:t>
            </a:r>
          </a:p>
        </p:txBody>
      </p:sp>
      <p:sp>
        <p:nvSpPr>
          <p:cNvPr id="6" name="Text Placeholder 5"/>
          <p:cNvSpPr>
            <a:spLocks noGrp="1"/>
          </p:cNvSpPr>
          <p:nvPr>
            <p:ph type="body" sz="quarter" idx="11"/>
          </p:nvPr>
        </p:nvSpPr>
        <p:spPr/>
        <p:txBody>
          <a:bodyPr/>
          <a:lstStyle/>
          <a:p>
            <a:pPr lvl="1"/>
            <a:r>
              <a:rPr lang="en-US" sz="1800" dirty="0"/>
              <a:t>Total Resources</a:t>
            </a:r>
          </a:p>
        </p:txBody>
      </p:sp>
      <p:sp>
        <p:nvSpPr>
          <p:cNvPr id="2" name="Text Placeholder 1"/>
          <p:cNvSpPr>
            <a:spLocks noGrp="1"/>
          </p:cNvSpPr>
          <p:nvPr>
            <p:ph type="body" sz="quarter" idx="15"/>
          </p:nvPr>
        </p:nvSpPr>
        <p:spPr/>
        <p:txBody>
          <a:bodyPr/>
          <a:lstStyle/>
          <a:p>
            <a:pPr lvl="1"/>
            <a:r>
              <a:rPr lang="en-US" sz="1800" dirty="0"/>
              <a:t>Unhealthy Resources</a:t>
            </a:r>
          </a:p>
        </p:txBody>
      </p:sp>
      <p:sp>
        <p:nvSpPr>
          <p:cNvPr id="3" name="Text Placeholder 2"/>
          <p:cNvSpPr>
            <a:spLocks noGrp="1"/>
          </p:cNvSpPr>
          <p:nvPr>
            <p:ph type="body" sz="quarter" idx="17"/>
          </p:nvPr>
        </p:nvSpPr>
        <p:spPr/>
        <p:txBody>
          <a:bodyPr/>
          <a:lstStyle/>
          <a:p>
            <a:pPr lvl="1"/>
            <a:r>
              <a:rPr lang="en-US" sz="1800" dirty="0"/>
              <a:t>Unmonitored Resources</a:t>
            </a:r>
          </a:p>
        </p:txBody>
      </p:sp>
      <p:sp>
        <p:nvSpPr>
          <p:cNvPr id="4" name="Text Placeholder 3"/>
          <p:cNvSpPr>
            <a:spLocks noGrp="1"/>
          </p:cNvSpPr>
          <p:nvPr>
            <p:ph type="body" sz="quarter" idx="19"/>
          </p:nvPr>
        </p:nvSpPr>
        <p:spPr/>
        <p:txBody>
          <a:bodyPr/>
          <a:lstStyle/>
          <a:p>
            <a:pPr lvl="1"/>
            <a:r>
              <a:rPr lang="en-US" sz="1800" dirty="0"/>
              <a:t>Unregistered Subscriptions</a:t>
            </a:r>
          </a:p>
        </p:txBody>
      </p:sp>
      <p:grpSp>
        <p:nvGrpSpPr>
          <p:cNvPr id="271" name="Group 270">
            <a:extLst>
              <a:ext uri="{FF2B5EF4-FFF2-40B4-BE49-F238E27FC236}">
                <a16:creationId xmlns:a16="http://schemas.microsoft.com/office/drawing/2014/main" id="{096ADC66-2CA0-4F05-A835-ED5DEEE8AC99}"/>
              </a:ext>
            </a:extLst>
          </p:cNvPr>
          <p:cNvGrpSpPr/>
          <p:nvPr/>
        </p:nvGrpSpPr>
        <p:grpSpPr>
          <a:xfrm>
            <a:off x="6425743" y="1493664"/>
            <a:ext cx="717140" cy="717242"/>
            <a:chOff x="418643" y="1493664"/>
            <a:chExt cx="717140" cy="717242"/>
          </a:xfrm>
        </p:grpSpPr>
        <p:grpSp>
          <p:nvGrpSpPr>
            <p:cNvPr id="272" name="Group 271">
              <a:extLst>
                <a:ext uri="{FF2B5EF4-FFF2-40B4-BE49-F238E27FC236}">
                  <a16:creationId xmlns:a16="http://schemas.microsoft.com/office/drawing/2014/main" id="{5CC0EB1D-3183-43E7-A99F-684239D51F84}"/>
                </a:ext>
              </a:extLst>
            </p:cNvPr>
            <p:cNvGrpSpPr/>
            <p:nvPr/>
          </p:nvGrpSpPr>
          <p:grpSpPr>
            <a:xfrm>
              <a:off x="418643" y="1493664"/>
              <a:ext cx="717140" cy="717242"/>
              <a:chOff x="418643" y="1493664"/>
              <a:chExt cx="717140" cy="717242"/>
            </a:xfrm>
          </p:grpSpPr>
          <p:sp>
            <p:nvSpPr>
              <p:cNvPr id="274" name="Freeform 5">
                <a:extLst>
                  <a:ext uri="{FF2B5EF4-FFF2-40B4-BE49-F238E27FC236}">
                    <a16:creationId xmlns:a16="http://schemas.microsoft.com/office/drawing/2014/main" id="{F8413D0E-C8B3-4A51-9AA2-3C13967843EE}"/>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6">
                <a:extLst>
                  <a:ext uri="{FF2B5EF4-FFF2-40B4-BE49-F238E27FC236}">
                    <a16:creationId xmlns:a16="http://schemas.microsoft.com/office/drawing/2014/main" id="{D1BD0FC7-EDDE-4264-B3CE-7D461679F4D4}"/>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73" name="Lock" title="Icon of a padlock">
              <a:extLst>
                <a:ext uri="{FF2B5EF4-FFF2-40B4-BE49-F238E27FC236}">
                  <a16:creationId xmlns:a16="http://schemas.microsoft.com/office/drawing/2014/main" id="{0AE59C0B-9DC2-470F-BC36-5A052FFD6B74}"/>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sz="1800" dirty="0"/>
              <a:t>Agent monitoring</a:t>
            </a:r>
          </a:p>
        </p:txBody>
      </p:sp>
      <p:grpSp>
        <p:nvGrpSpPr>
          <p:cNvPr id="266" name="Group 265">
            <a:extLst>
              <a:ext uri="{FF2B5EF4-FFF2-40B4-BE49-F238E27FC236}">
                <a16:creationId xmlns:a16="http://schemas.microsoft.com/office/drawing/2014/main" id="{9873782D-71C7-423C-90FA-388285218824}"/>
              </a:ext>
            </a:extLst>
          </p:cNvPr>
          <p:cNvGrpSpPr/>
          <p:nvPr/>
        </p:nvGrpSpPr>
        <p:grpSpPr>
          <a:xfrm>
            <a:off x="6425743" y="2324084"/>
            <a:ext cx="717140" cy="717242"/>
            <a:chOff x="418643" y="2324084"/>
            <a:chExt cx="717140" cy="717242"/>
          </a:xfrm>
        </p:grpSpPr>
        <p:grpSp>
          <p:nvGrpSpPr>
            <p:cNvPr id="267" name="Group 266">
              <a:extLst>
                <a:ext uri="{FF2B5EF4-FFF2-40B4-BE49-F238E27FC236}">
                  <a16:creationId xmlns:a16="http://schemas.microsoft.com/office/drawing/2014/main" id="{2FFDE3C8-66F6-4E95-B83B-C672D5A0E88F}"/>
                </a:ext>
              </a:extLst>
            </p:cNvPr>
            <p:cNvGrpSpPr/>
            <p:nvPr/>
          </p:nvGrpSpPr>
          <p:grpSpPr>
            <a:xfrm>
              <a:off x="418643" y="2324084"/>
              <a:ext cx="717140" cy="717242"/>
              <a:chOff x="418643" y="2324084"/>
              <a:chExt cx="717140" cy="717242"/>
            </a:xfrm>
          </p:grpSpPr>
          <p:sp>
            <p:nvSpPr>
              <p:cNvPr id="269" name="Freeform 5">
                <a:extLst>
                  <a:ext uri="{FF2B5EF4-FFF2-40B4-BE49-F238E27FC236}">
                    <a16:creationId xmlns:a16="http://schemas.microsoft.com/office/drawing/2014/main" id="{074AE586-5C38-466A-87BC-B1950228B10D}"/>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6">
                <a:extLst>
                  <a:ext uri="{FF2B5EF4-FFF2-40B4-BE49-F238E27FC236}">
                    <a16:creationId xmlns:a16="http://schemas.microsoft.com/office/drawing/2014/main" id="{B10F7902-8DC7-4701-89DB-1BA94B5314B3}"/>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68" name="shield_3" title="Icon of a shield with an exclamation point inside">
              <a:extLst>
                <a:ext uri="{FF2B5EF4-FFF2-40B4-BE49-F238E27FC236}">
                  <a16:creationId xmlns:a16="http://schemas.microsoft.com/office/drawing/2014/main" id="{7DDD0499-F24E-4F46-9EE5-7957E3C1AD3E}"/>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sz="1800" dirty="0"/>
              <a:t>Azure Defender</a:t>
            </a:r>
          </a:p>
        </p:txBody>
      </p:sp>
      <p:grpSp>
        <p:nvGrpSpPr>
          <p:cNvPr id="276" name="Group 275">
            <a:extLst>
              <a:ext uri="{FF2B5EF4-FFF2-40B4-BE49-F238E27FC236}">
                <a16:creationId xmlns:a16="http://schemas.microsoft.com/office/drawing/2014/main" id="{A3CFA6DC-8A6A-4785-B4EE-D01A516CD6E7}"/>
              </a:ext>
            </a:extLst>
          </p:cNvPr>
          <p:cNvGrpSpPr/>
          <p:nvPr/>
        </p:nvGrpSpPr>
        <p:grpSpPr>
          <a:xfrm>
            <a:off x="6425743" y="3154504"/>
            <a:ext cx="717140" cy="717242"/>
            <a:chOff x="418643" y="3154504"/>
            <a:chExt cx="717140" cy="717242"/>
          </a:xfrm>
        </p:grpSpPr>
        <p:grpSp>
          <p:nvGrpSpPr>
            <p:cNvPr id="277" name="Group 276">
              <a:extLst>
                <a:ext uri="{FF2B5EF4-FFF2-40B4-BE49-F238E27FC236}">
                  <a16:creationId xmlns:a16="http://schemas.microsoft.com/office/drawing/2014/main" id="{8E3E91EE-ABA4-4C15-AC72-9CC5A6BADB8D}"/>
                </a:ext>
              </a:extLst>
            </p:cNvPr>
            <p:cNvGrpSpPr/>
            <p:nvPr/>
          </p:nvGrpSpPr>
          <p:grpSpPr>
            <a:xfrm>
              <a:off x="418643" y="3154504"/>
              <a:ext cx="717140" cy="717242"/>
              <a:chOff x="418643" y="3154504"/>
              <a:chExt cx="717140" cy="717242"/>
            </a:xfrm>
          </p:grpSpPr>
          <p:sp>
            <p:nvSpPr>
              <p:cNvPr id="279" name="Freeform 5">
                <a:extLst>
                  <a:ext uri="{FF2B5EF4-FFF2-40B4-BE49-F238E27FC236}">
                    <a16:creationId xmlns:a16="http://schemas.microsoft.com/office/drawing/2014/main" id="{009BCBF2-0E7C-43EB-91F7-36A03B90798C}"/>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Freeform 6">
                <a:extLst>
                  <a:ext uri="{FF2B5EF4-FFF2-40B4-BE49-F238E27FC236}">
                    <a16:creationId xmlns:a16="http://schemas.microsoft.com/office/drawing/2014/main" id="{566B5BC1-EBCC-4457-A929-6B81C426744B}"/>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78" name="safe" title="Icon of a locked safe">
              <a:extLst>
                <a:ext uri="{FF2B5EF4-FFF2-40B4-BE49-F238E27FC236}">
                  <a16:creationId xmlns:a16="http://schemas.microsoft.com/office/drawing/2014/main" id="{9988D95E-6281-4B20-98C6-756B3BB5C890}"/>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sz="1800" dirty="0"/>
              <a:t>Body Recommendations</a:t>
            </a:r>
          </a:p>
        </p:txBody>
      </p:sp>
      <p:grpSp>
        <p:nvGrpSpPr>
          <p:cNvPr id="16" name="Group 15">
            <a:extLst>
              <a:ext uri="{FF2B5EF4-FFF2-40B4-BE49-F238E27FC236}">
                <a16:creationId xmlns:a16="http://schemas.microsoft.com/office/drawing/2014/main" id="{B0894BA9-3482-411E-B730-1DBFE007AF59}"/>
              </a:ext>
            </a:extLst>
          </p:cNvPr>
          <p:cNvGrpSpPr/>
          <p:nvPr/>
        </p:nvGrpSpPr>
        <p:grpSpPr>
          <a:xfrm>
            <a:off x="418643" y="2324084"/>
            <a:ext cx="717140" cy="717242"/>
            <a:chOff x="418643" y="2324084"/>
            <a:chExt cx="717140" cy="717242"/>
          </a:xfrm>
        </p:grpSpPr>
        <p:grpSp>
          <p:nvGrpSpPr>
            <p:cNvPr id="15" name="Group 14">
              <a:extLst>
                <a:ext uri="{FF2B5EF4-FFF2-40B4-BE49-F238E27FC236}">
                  <a16:creationId xmlns:a16="http://schemas.microsoft.com/office/drawing/2014/main" id="{491C6C85-7DC3-4C06-B89A-6FB924459E04}"/>
                </a:ext>
              </a:extLst>
            </p:cNvPr>
            <p:cNvGrpSpPr/>
            <p:nvPr/>
          </p:nvGrpSpPr>
          <p:grpSpPr>
            <a:xfrm>
              <a:off x="418643" y="2324084"/>
              <a:ext cx="717140" cy="717242"/>
              <a:chOff x="418643" y="2324084"/>
              <a:chExt cx="717140" cy="717242"/>
            </a:xfrm>
          </p:grpSpPr>
          <p:sp>
            <p:nvSpPr>
              <p:cNvPr id="198" name="Freeform 5">
                <a:extLst>
                  <a:ext uri="{FF2B5EF4-FFF2-40B4-BE49-F238E27FC236}">
                    <a16:creationId xmlns:a16="http://schemas.microsoft.com/office/drawing/2014/main" id="{3AF44145-EEA0-4DBE-9069-E61BE629599F}"/>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9" name="Freeform 6">
                <a:extLst>
                  <a:ext uri="{FF2B5EF4-FFF2-40B4-BE49-F238E27FC236}">
                    <a16:creationId xmlns:a16="http://schemas.microsoft.com/office/drawing/2014/main" id="{191EA26E-720D-4C90-A7FA-925B6722AAC7}"/>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61" name="shield_3" title="Icon of a shield with an exclamation point inside">
              <a:extLst>
                <a:ext uri="{FF2B5EF4-FFF2-40B4-BE49-F238E27FC236}">
                  <a16:creationId xmlns:a16="http://schemas.microsoft.com/office/drawing/2014/main" id="{C6C74267-FDB0-4064-9163-86411AAD4625}"/>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4" name="Group 13">
            <a:extLst>
              <a:ext uri="{FF2B5EF4-FFF2-40B4-BE49-F238E27FC236}">
                <a16:creationId xmlns:a16="http://schemas.microsoft.com/office/drawing/2014/main" id="{20FB7889-7635-49AA-A80A-D6E0AF2B8B24}"/>
              </a:ext>
            </a:extLst>
          </p:cNvPr>
          <p:cNvGrpSpPr/>
          <p:nvPr/>
        </p:nvGrpSpPr>
        <p:grpSpPr>
          <a:xfrm>
            <a:off x="418643" y="1493664"/>
            <a:ext cx="717140" cy="717242"/>
            <a:chOff x="418643" y="1493664"/>
            <a:chExt cx="717140" cy="717242"/>
          </a:xfrm>
        </p:grpSpPr>
        <p:grpSp>
          <p:nvGrpSpPr>
            <p:cNvPr id="13" name="Group 12">
              <a:extLst>
                <a:ext uri="{FF2B5EF4-FFF2-40B4-BE49-F238E27FC236}">
                  <a16:creationId xmlns:a16="http://schemas.microsoft.com/office/drawing/2014/main" id="{E6A051DA-3F06-4B5B-9058-D5326791B3FC}"/>
                </a:ext>
              </a:extLst>
            </p:cNvPr>
            <p:cNvGrpSpPr/>
            <p:nvPr/>
          </p:nvGrpSpPr>
          <p:grpSpPr>
            <a:xfrm>
              <a:off x="418643" y="1493664"/>
              <a:ext cx="717140" cy="717242"/>
              <a:chOff x="418643" y="1493664"/>
              <a:chExt cx="717140" cy="717242"/>
            </a:xfrm>
          </p:grpSpPr>
          <p:sp>
            <p:nvSpPr>
              <p:cNvPr id="351" name="Freeform 5">
                <a:extLst>
                  <a:ext uri="{FF2B5EF4-FFF2-40B4-BE49-F238E27FC236}">
                    <a16:creationId xmlns:a16="http://schemas.microsoft.com/office/drawing/2014/main" id="{23A14D2B-D9E9-426F-8F5A-F606D51DCC17}"/>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6">
                <a:extLst>
                  <a:ext uri="{FF2B5EF4-FFF2-40B4-BE49-F238E27FC236}">
                    <a16:creationId xmlns:a16="http://schemas.microsoft.com/office/drawing/2014/main" id="{DAAF555F-E566-4485-B344-707C0A2B8645}"/>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62" name="Lock" title="Icon of a padlock">
              <a:extLst>
                <a:ext uri="{FF2B5EF4-FFF2-40B4-BE49-F238E27FC236}">
                  <a16:creationId xmlns:a16="http://schemas.microsoft.com/office/drawing/2014/main" id="{AB540625-5AFE-4328-8F9E-DE7D128A0F8F}"/>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9" name="Group 18">
            <a:extLst>
              <a:ext uri="{FF2B5EF4-FFF2-40B4-BE49-F238E27FC236}">
                <a16:creationId xmlns:a16="http://schemas.microsoft.com/office/drawing/2014/main" id="{EE4A54EB-AA8D-4F8C-861F-46C6FAFCFF91}"/>
              </a:ext>
            </a:extLst>
          </p:cNvPr>
          <p:cNvGrpSpPr/>
          <p:nvPr/>
        </p:nvGrpSpPr>
        <p:grpSpPr>
          <a:xfrm>
            <a:off x="418643" y="3154504"/>
            <a:ext cx="717140" cy="717242"/>
            <a:chOff x="418643" y="3154504"/>
            <a:chExt cx="717140" cy="717242"/>
          </a:xfrm>
        </p:grpSpPr>
        <p:grpSp>
          <p:nvGrpSpPr>
            <p:cNvPr id="18" name="Group 17">
              <a:extLst>
                <a:ext uri="{FF2B5EF4-FFF2-40B4-BE49-F238E27FC236}">
                  <a16:creationId xmlns:a16="http://schemas.microsoft.com/office/drawing/2014/main" id="{00DCDA51-3114-4C61-9516-C0C87572E49E}"/>
                </a:ext>
              </a:extLst>
            </p:cNvPr>
            <p:cNvGrpSpPr/>
            <p:nvPr/>
          </p:nvGrpSpPr>
          <p:grpSpPr>
            <a:xfrm>
              <a:off x="418643" y="3154504"/>
              <a:ext cx="717140" cy="717242"/>
              <a:chOff x="418643" y="3154504"/>
              <a:chExt cx="717140" cy="717242"/>
            </a:xfrm>
          </p:grpSpPr>
          <p:sp>
            <p:nvSpPr>
              <p:cNvPr id="216" name="Freeform 5">
                <a:extLst>
                  <a:ext uri="{FF2B5EF4-FFF2-40B4-BE49-F238E27FC236}">
                    <a16:creationId xmlns:a16="http://schemas.microsoft.com/office/drawing/2014/main" id="{D5F6B490-BB29-4C7C-B47F-7E8211464298}"/>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7" name="Freeform 6">
                <a:extLst>
                  <a:ext uri="{FF2B5EF4-FFF2-40B4-BE49-F238E27FC236}">
                    <a16:creationId xmlns:a16="http://schemas.microsoft.com/office/drawing/2014/main" id="{7A30DBBF-624E-4D04-94E2-55918F03855E}"/>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63" name="safe" title="Icon of a locked safe">
              <a:extLst>
                <a:ext uri="{FF2B5EF4-FFF2-40B4-BE49-F238E27FC236}">
                  <a16:creationId xmlns:a16="http://schemas.microsoft.com/office/drawing/2014/main" id="{ABBA5103-4B9B-4B6D-A108-08CEC9BFD8D2}"/>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1" name="Group 20">
            <a:extLst>
              <a:ext uri="{FF2B5EF4-FFF2-40B4-BE49-F238E27FC236}">
                <a16:creationId xmlns:a16="http://schemas.microsoft.com/office/drawing/2014/main" id="{7A05BF10-2211-444F-9E35-823373B423A0}"/>
              </a:ext>
            </a:extLst>
          </p:cNvPr>
          <p:cNvGrpSpPr/>
          <p:nvPr/>
        </p:nvGrpSpPr>
        <p:grpSpPr>
          <a:xfrm>
            <a:off x="418643" y="3984924"/>
            <a:ext cx="717140" cy="717242"/>
            <a:chOff x="418643" y="3984924"/>
            <a:chExt cx="717140" cy="717242"/>
          </a:xfrm>
        </p:grpSpPr>
        <p:grpSp>
          <p:nvGrpSpPr>
            <p:cNvPr id="20" name="Group 19">
              <a:extLst>
                <a:ext uri="{FF2B5EF4-FFF2-40B4-BE49-F238E27FC236}">
                  <a16:creationId xmlns:a16="http://schemas.microsoft.com/office/drawing/2014/main" id="{7DB2BA6C-7C4C-4358-A2D6-2CF8DAE61AF9}"/>
                </a:ext>
              </a:extLst>
            </p:cNvPr>
            <p:cNvGrpSpPr/>
            <p:nvPr/>
          </p:nvGrpSpPr>
          <p:grpSpPr>
            <a:xfrm>
              <a:off x="418643" y="3984924"/>
              <a:ext cx="717140" cy="717242"/>
              <a:chOff x="418643" y="3984924"/>
              <a:chExt cx="717140" cy="717242"/>
            </a:xfrm>
          </p:grpSpPr>
          <p:sp>
            <p:nvSpPr>
              <p:cNvPr id="328" name="Freeform 5">
                <a:extLst>
                  <a:ext uri="{FF2B5EF4-FFF2-40B4-BE49-F238E27FC236}">
                    <a16:creationId xmlns:a16="http://schemas.microsoft.com/office/drawing/2014/main" id="{A558858C-9AB6-4676-B863-76BCCBE72024}"/>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6">
                <a:extLst>
                  <a:ext uri="{FF2B5EF4-FFF2-40B4-BE49-F238E27FC236}">
                    <a16:creationId xmlns:a16="http://schemas.microsoft.com/office/drawing/2014/main" id="{6B11F96F-F2E4-4A01-936D-6000E08C090C}"/>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64" name="key" title="Icon of a key">
              <a:extLst>
                <a:ext uri="{FF2B5EF4-FFF2-40B4-BE49-F238E27FC236}">
                  <a16:creationId xmlns:a16="http://schemas.microsoft.com/office/drawing/2014/main" id="{EF5980AD-9BD6-4EBD-A9C8-44B484F00287}"/>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5" name="Rectangle 4">
            <a:extLst>
              <a:ext uri="{FF2B5EF4-FFF2-40B4-BE49-F238E27FC236}">
                <a16:creationId xmlns:a16="http://schemas.microsoft.com/office/drawing/2014/main" id="{80CE7BAF-AEB6-4299-8F3A-732E55AF36E4}"/>
              </a:ext>
            </a:extLst>
          </p:cNvPr>
          <p:cNvSpPr/>
          <p:nvPr/>
        </p:nvSpPr>
        <p:spPr bwMode="auto">
          <a:xfrm>
            <a:off x="6962080" y="4492926"/>
            <a:ext cx="4968151" cy="717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803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54624" y="278335"/>
            <a:ext cx="11341268" cy="680196"/>
          </a:xfrm>
        </p:spPr>
        <p:txBody>
          <a:bodyPr/>
          <a:lstStyle/>
          <a:p>
            <a:r>
              <a:rPr lang="en-US" dirty="0"/>
              <a:t>Configure auto provisioning</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589763" y="850954"/>
            <a:ext cx="10870990" cy="1113446"/>
          </a:xfrm>
        </p:spPr>
        <p:txBody>
          <a:bodyPr/>
          <a:lstStyle/>
          <a:p>
            <a:pPr>
              <a:lnSpc>
                <a:spcPct val="100000"/>
              </a:lnSpc>
            </a:pPr>
            <a:r>
              <a:rPr lang="en-US" sz="2000" dirty="0"/>
              <a:t>Security Center collects data from your Azure virtual machines (VMs), virtual machine scale sets, IaaS containers, and non-Azure (including on-premises) machines to monitor for security vulnerabilities and threats.</a:t>
            </a:r>
          </a:p>
        </p:txBody>
      </p:sp>
      <p:pic>
        <p:nvPicPr>
          <p:cNvPr id="5" name="Picture 4" descr="Graphical user interface, text, application&#10;&#10;Description automatically generated">
            <a:extLst>
              <a:ext uri="{FF2B5EF4-FFF2-40B4-BE49-F238E27FC236}">
                <a16:creationId xmlns:a16="http://schemas.microsoft.com/office/drawing/2014/main" id="{3F9D2CC9-38A7-483A-BA0D-AE656B9EDCFC}"/>
              </a:ext>
            </a:extLst>
          </p:cNvPr>
          <p:cNvPicPr>
            <a:picLocks noChangeAspect="1"/>
          </p:cNvPicPr>
          <p:nvPr/>
        </p:nvPicPr>
        <p:blipFill>
          <a:blip r:embed="rId3"/>
          <a:stretch>
            <a:fillRect/>
          </a:stretch>
        </p:blipFill>
        <p:spPr>
          <a:xfrm>
            <a:off x="2164238" y="2071976"/>
            <a:ext cx="7722040" cy="4458005"/>
          </a:xfrm>
          <a:prstGeom prst="rect">
            <a:avLst/>
          </a:prstGeom>
        </p:spPr>
      </p:pic>
    </p:spTree>
    <p:extLst>
      <p:ext uri="{BB962C8B-B14F-4D97-AF65-F5344CB8AC3E}">
        <p14:creationId xmlns:p14="http://schemas.microsoft.com/office/powerpoint/2010/main" val="13440767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Manual log analytics agent provisioning</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456897"/>
            <a:ext cx="11340811" cy="1862048"/>
          </a:xfrm>
          <a:prstGeom prst="rect">
            <a:avLst/>
          </a:prstGeom>
        </p:spPr>
        <p:txBody>
          <a:bodyPr lIns="0" rIns="0">
            <a:normAutofit/>
          </a:bodyPr>
          <a:lstStyle/>
          <a:p>
            <a:pPr lvl="1"/>
            <a:r>
              <a:rPr lang="en-US" dirty="0"/>
              <a:t>If you turn off auto provisioning of the agent.  You will need to manually install the Log Analytics agent on Virtual Machines. </a:t>
            </a:r>
          </a:p>
          <a:p>
            <a:pPr lvl="1"/>
            <a:endParaRPr lang="en-US" dirty="0"/>
          </a:p>
        </p:txBody>
      </p:sp>
    </p:spTree>
    <p:extLst>
      <p:ext uri="{BB962C8B-B14F-4D97-AF65-F5344CB8AC3E}">
        <p14:creationId xmlns:p14="http://schemas.microsoft.com/office/powerpoint/2010/main" val="32577984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0803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Plan for cloud workload protections using Azure Defender</a:t>
            </a:r>
          </a:p>
        </p:txBody>
      </p:sp>
      <p:sp>
        <p:nvSpPr>
          <p:cNvPr id="2" name="Text Placeholder 1"/>
          <p:cNvSpPr>
            <a:spLocks noGrp="1"/>
          </p:cNvSpPr>
          <p:nvPr>
            <p:ph type="body" sz="quarter" idx="15"/>
          </p:nvPr>
        </p:nvSpPr>
        <p:spPr/>
        <p:txBody>
          <a:bodyPr/>
          <a:lstStyle/>
          <a:p>
            <a:pPr lvl="1"/>
            <a:r>
              <a:rPr lang="en-US" dirty="0"/>
              <a:t>Explain cloud workload protections in Azure Defender</a:t>
            </a:r>
          </a:p>
        </p:txBody>
      </p:sp>
      <p:sp>
        <p:nvSpPr>
          <p:cNvPr id="3" name="Text Placeholder 2"/>
          <p:cNvSpPr>
            <a:spLocks noGrp="1"/>
          </p:cNvSpPr>
          <p:nvPr>
            <p:ph type="body" sz="quarter" idx="17"/>
          </p:nvPr>
        </p:nvSpPr>
        <p:spPr/>
        <p:txBody>
          <a:bodyPr/>
          <a:lstStyle/>
          <a:p>
            <a:pPr lvl="1"/>
            <a:r>
              <a:rPr lang="en-US" dirty="0"/>
              <a:t>Connect Azure assets to Azure Defender</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Connect non-Azure resources to Azure Defender</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907987"/>
            <a:ext cx="7695070" cy="741783"/>
          </a:xfrm>
        </p:spPr>
        <p:txBody>
          <a:bodyPr/>
          <a:lstStyle/>
          <a:p>
            <a:pPr lvl="1"/>
            <a:r>
              <a:rPr lang="en-US" dirty="0"/>
              <a:t>Remediate security alerts using Azure Defender</a:t>
            </a:r>
          </a:p>
        </p:txBody>
      </p:sp>
      <p:grpSp>
        <p:nvGrpSpPr>
          <p:cNvPr id="25" name="Group 24">
            <a:extLst>
              <a:ext uri="{FF2B5EF4-FFF2-40B4-BE49-F238E27FC236}">
                <a16:creationId xmlns:a16="http://schemas.microsoft.com/office/drawing/2014/main" id="{E1C6405A-5C3C-4CA2-AC32-4FA3FEABB387}"/>
              </a:ext>
            </a:extLst>
          </p:cNvPr>
          <p:cNvGrpSpPr/>
          <p:nvPr/>
        </p:nvGrpSpPr>
        <p:grpSpPr>
          <a:xfrm>
            <a:off x="3031668" y="3935251"/>
            <a:ext cx="702132" cy="702232"/>
            <a:chOff x="3031668" y="3935251"/>
            <a:chExt cx="702132" cy="702232"/>
          </a:xfrm>
        </p:grpSpPr>
        <p:grpSp>
          <p:nvGrpSpPr>
            <p:cNvPr id="24" name="Group 23">
              <a:extLst>
                <a:ext uri="{FF2B5EF4-FFF2-40B4-BE49-F238E27FC236}">
                  <a16:creationId xmlns:a16="http://schemas.microsoft.com/office/drawing/2014/main" id="{0E32942A-5452-41B9-8403-AB771A50C9AA}"/>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key" title="Icon of a key">
              <a:extLst>
                <a:ext uri="{FF2B5EF4-FFF2-40B4-BE49-F238E27FC236}">
                  <a16:creationId xmlns:a16="http://schemas.microsoft.com/office/drawing/2014/main" id="{4856DFDF-6BCB-4D27-BE3F-87BB0EC1E58C}"/>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1646C80E-40B2-4943-96ED-DC6677379AD3}"/>
              </a:ext>
            </a:extLst>
          </p:cNvPr>
          <p:cNvGrpSpPr/>
          <p:nvPr/>
        </p:nvGrpSpPr>
        <p:grpSpPr>
          <a:xfrm>
            <a:off x="3031668" y="477199"/>
            <a:ext cx="702132" cy="702232"/>
            <a:chOff x="3031668" y="477199"/>
            <a:chExt cx="702132" cy="702232"/>
          </a:xfrm>
        </p:grpSpPr>
        <p:grpSp>
          <p:nvGrpSpPr>
            <p:cNvPr id="15" name="Group 14">
              <a:extLst>
                <a:ext uri="{FF2B5EF4-FFF2-40B4-BE49-F238E27FC236}">
                  <a16:creationId xmlns:a16="http://schemas.microsoft.com/office/drawing/2014/main" id="{C41FBE36-9999-4CEC-84B6-776406CB96AF}"/>
                </a:ext>
              </a:extLst>
            </p:cNvPr>
            <p:cNvGrpSpPr/>
            <p:nvPr/>
          </p:nvGrpSpPr>
          <p:grpSpPr>
            <a:xfrm>
              <a:off x="3031668" y="477199"/>
              <a:ext cx="702132" cy="702232"/>
              <a:chOff x="3031668" y="477199"/>
              <a:chExt cx="702132" cy="702232"/>
            </a:xfrm>
          </p:grpSpPr>
          <p:sp>
            <p:nvSpPr>
              <p:cNvPr id="101" name="Freeform 5">
                <a:extLst>
                  <a:ext uri="{FF2B5EF4-FFF2-40B4-BE49-F238E27FC236}">
                    <a16:creationId xmlns:a16="http://schemas.microsoft.com/office/drawing/2014/main" id="{06FDFE74-2BC5-48A3-8F67-15571A6CF9A6}"/>
                  </a:ext>
                </a:extLst>
              </p:cNvPr>
              <p:cNvSpPr>
                <a:spLocks/>
              </p:cNvSpPr>
              <p:nvPr/>
            </p:nvSpPr>
            <p:spPr bwMode="auto">
              <a:xfrm>
                <a:off x="3031668" y="477199"/>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2" name="Freeform 6">
                <a:extLst>
                  <a:ext uri="{FF2B5EF4-FFF2-40B4-BE49-F238E27FC236}">
                    <a16:creationId xmlns:a16="http://schemas.microsoft.com/office/drawing/2014/main" id="{76CDA170-DF50-4E3E-9369-327E91DFDBA8}"/>
                  </a:ext>
                </a:extLst>
              </p:cNvPr>
              <p:cNvSpPr>
                <a:spLocks noEditPoints="1"/>
              </p:cNvSpPr>
              <p:nvPr/>
            </p:nvSpPr>
            <p:spPr bwMode="auto">
              <a:xfrm>
                <a:off x="3079954" y="526060"/>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Fingerprint_E928" title="Icon of a fingerprint">
              <a:extLst>
                <a:ext uri="{FF2B5EF4-FFF2-40B4-BE49-F238E27FC236}">
                  <a16:creationId xmlns:a16="http://schemas.microsoft.com/office/drawing/2014/main" id="{DBA9B49C-A43E-4665-86CE-6AC1D6315746}"/>
                </a:ext>
              </a:extLst>
            </p:cNvPr>
            <p:cNvSpPr>
              <a:spLocks noChangeAspect="1" noEditPoints="1"/>
            </p:cNvSpPr>
            <p:nvPr/>
          </p:nvSpPr>
          <p:spPr bwMode="auto">
            <a:xfrm>
              <a:off x="3267017" y="672697"/>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9" name="Group 18">
            <a:extLst>
              <a:ext uri="{FF2B5EF4-FFF2-40B4-BE49-F238E27FC236}">
                <a16:creationId xmlns:a16="http://schemas.microsoft.com/office/drawing/2014/main" id="{97F7C805-5226-417C-B2D9-189BD31C2960}"/>
              </a:ext>
            </a:extLst>
          </p:cNvPr>
          <p:cNvGrpSpPr/>
          <p:nvPr/>
        </p:nvGrpSpPr>
        <p:grpSpPr>
          <a:xfrm>
            <a:off x="3031668" y="1341712"/>
            <a:ext cx="702132" cy="702232"/>
            <a:chOff x="3031668" y="1341712"/>
            <a:chExt cx="702132" cy="702232"/>
          </a:xfrm>
        </p:grpSpPr>
        <p:grpSp>
          <p:nvGrpSpPr>
            <p:cNvPr id="18" name="Group 17">
              <a:extLst>
                <a:ext uri="{FF2B5EF4-FFF2-40B4-BE49-F238E27FC236}">
                  <a16:creationId xmlns:a16="http://schemas.microsoft.com/office/drawing/2014/main" id="{91AF7978-C4A4-4C30-BDB9-0FD349B4E2B1}"/>
                </a:ext>
              </a:extLst>
            </p:cNvPr>
            <p:cNvGrpSpPr/>
            <p:nvPr/>
          </p:nvGrpSpPr>
          <p:grpSpPr>
            <a:xfrm>
              <a:off x="3031668" y="1341712"/>
              <a:ext cx="702132" cy="702232"/>
              <a:chOff x="3031668" y="1341712"/>
              <a:chExt cx="702132" cy="702232"/>
            </a:xfrm>
          </p:grpSpPr>
          <p:sp>
            <p:nvSpPr>
              <p:cNvPr id="114" name="Freeform 5">
                <a:extLst>
                  <a:ext uri="{FF2B5EF4-FFF2-40B4-BE49-F238E27FC236}">
                    <a16:creationId xmlns:a16="http://schemas.microsoft.com/office/drawing/2014/main" id="{62A4A211-3A26-4D10-B33F-CFA649B09C3F}"/>
                  </a:ext>
                </a:extLst>
              </p:cNvPr>
              <p:cNvSpPr>
                <a:spLocks/>
              </p:cNvSpPr>
              <p:nvPr/>
            </p:nvSpPr>
            <p:spPr bwMode="auto">
              <a:xfrm>
                <a:off x="3031668" y="134171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5" name="Freeform 6">
                <a:extLst>
                  <a:ext uri="{FF2B5EF4-FFF2-40B4-BE49-F238E27FC236}">
                    <a16:creationId xmlns:a16="http://schemas.microsoft.com/office/drawing/2014/main" id="{DB2F8CE3-ED8B-4DA6-A158-A74F1078EA9B}"/>
                  </a:ext>
                </a:extLst>
              </p:cNvPr>
              <p:cNvSpPr>
                <a:spLocks noEditPoints="1"/>
              </p:cNvSpPr>
              <p:nvPr/>
            </p:nvSpPr>
            <p:spPr bwMode="auto">
              <a:xfrm>
                <a:off x="3079954" y="139057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 name="shield_3" title="Icon of a shield with an exclamation point inside">
              <a:extLst>
                <a:ext uri="{FF2B5EF4-FFF2-40B4-BE49-F238E27FC236}">
                  <a16:creationId xmlns:a16="http://schemas.microsoft.com/office/drawing/2014/main" id="{EE49091D-0C0F-4015-901A-D674FB9D4545}"/>
                </a:ext>
              </a:extLst>
            </p:cNvPr>
            <p:cNvSpPr>
              <a:spLocks noChangeAspect="1" noEditPoints="1"/>
            </p:cNvSpPr>
            <p:nvPr/>
          </p:nvSpPr>
          <p:spPr bwMode="auto">
            <a:xfrm>
              <a:off x="3230280" y="1538314"/>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5C72A0CD-91C1-4246-9CE4-4FB0F72934B5}"/>
              </a:ext>
            </a:extLst>
          </p:cNvPr>
          <p:cNvGrpSpPr/>
          <p:nvPr/>
        </p:nvGrpSpPr>
        <p:grpSpPr>
          <a:xfrm>
            <a:off x="3031668" y="2206225"/>
            <a:ext cx="702132" cy="702232"/>
            <a:chOff x="3031668" y="2206225"/>
            <a:chExt cx="702132" cy="702232"/>
          </a:xfrm>
        </p:grpSpPr>
        <p:grpSp>
          <p:nvGrpSpPr>
            <p:cNvPr id="20" name="Group 19">
              <a:extLst>
                <a:ext uri="{FF2B5EF4-FFF2-40B4-BE49-F238E27FC236}">
                  <a16:creationId xmlns:a16="http://schemas.microsoft.com/office/drawing/2014/main" id="{39952397-FFDD-42D1-B6FC-13D34088F8D7}"/>
                </a:ext>
              </a:extLst>
            </p:cNvPr>
            <p:cNvGrpSpPr/>
            <p:nvPr/>
          </p:nvGrpSpPr>
          <p:grpSpPr>
            <a:xfrm>
              <a:off x="3031668" y="2206225"/>
              <a:ext cx="702132" cy="702232"/>
              <a:chOff x="3031668" y="2206225"/>
              <a:chExt cx="702132" cy="702232"/>
            </a:xfrm>
          </p:grpSpPr>
          <p:sp>
            <p:nvSpPr>
              <p:cNvPr id="121" name="Freeform 5">
                <a:extLst>
                  <a:ext uri="{FF2B5EF4-FFF2-40B4-BE49-F238E27FC236}">
                    <a16:creationId xmlns:a16="http://schemas.microsoft.com/office/drawing/2014/main" id="{40066736-1B93-4A2D-8E19-ADFD32EB1617}"/>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2" name="Freeform 6">
                <a:extLst>
                  <a:ext uri="{FF2B5EF4-FFF2-40B4-BE49-F238E27FC236}">
                    <a16:creationId xmlns:a16="http://schemas.microsoft.com/office/drawing/2014/main" id="{CF6B38F2-8CCD-4B13-9AA7-955B3DB62063}"/>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 name="Lock" title="Icon of a padlock">
              <a:extLst>
                <a:ext uri="{FF2B5EF4-FFF2-40B4-BE49-F238E27FC236}">
                  <a16:creationId xmlns:a16="http://schemas.microsoft.com/office/drawing/2014/main" id="{968EBE14-226A-4126-B757-190343E3A690}"/>
                </a:ext>
              </a:extLst>
            </p:cNvPr>
            <p:cNvSpPr>
              <a:spLocks noChangeAspect="1" noEditPoints="1"/>
            </p:cNvSpPr>
            <p:nvPr/>
          </p:nvSpPr>
          <p:spPr bwMode="auto">
            <a:xfrm>
              <a:off x="3243555" y="2362818"/>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033CF06C-614D-47FB-B4BB-2086E77AD2C0}"/>
              </a:ext>
            </a:extLst>
          </p:cNvPr>
          <p:cNvGrpSpPr/>
          <p:nvPr/>
        </p:nvGrpSpPr>
        <p:grpSpPr>
          <a:xfrm>
            <a:off x="3031668" y="3070738"/>
            <a:ext cx="702132" cy="702232"/>
            <a:chOff x="3031668" y="3070738"/>
            <a:chExt cx="702132" cy="702232"/>
          </a:xfrm>
        </p:grpSpPr>
        <p:grpSp>
          <p:nvGrpSpPr>
            <p:cNvPr id="22" name="Group 21">
              <a:extLst>
                <a:ext uri="{FF2B5EF4-FFF2-40B4-BE49-F238E27FC236}">
                  <a16:creationId xmlns:a16="http://schemas.microsoft.com/office/drawing/2014/main" id="{DA006F7F-54C6-47FC-BDEF-03B25D8A69CF}"/>
                </a:ext>
              </a:extLst>
            </p:cNvPr>
            <p:cNvGrpSpPr/>
            <p:nvPr/>
          </p:nvGrpSpPr>
          <p:grpSpPr>
            <a:xfrm>
              <a:off x="3031668" y="3070738"/>
              <a:ext cx="702132" cy="702232"/>
              <a:chOff x="3031668" y="3070738"/>
              <a:chExt cx="702132" cy="702232"/>
            </a:xfrm>
          </p:grpSpPr>
          <p:sp>
            <p:nvSpPr>
              <p:cNvPr id="134" name="Freeform 5">
                <a:extLst>
                  <a:ext uri="{FF2B5EF4-FFF2-40B4-BE49-F238E27FC236}">
                    <a16:creationId xmlns:a16="http://schemas.microsoft.com/office/drawing/2014/main" id="{8946D860-27CC-4466-890E-4D424B7AED06}"/>
                  </a:ext>
                </a:extLst>
              </p:cNvPr>
              <p:cNvSpPr>
                <a:spLocks/>
              </p:cNvSpPr>
              <p:nvPr/>
            </p:nvSpPr>
            <p:spPr bwMode="auto">
              <a:xfrm>
                <a:off x="3031668" y="307073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5" name="Freeform 6">
                <a:extLst>
                  <a:ext uri="{FF2B5EF4-FFF2-40B4-BE49-F238E27FC236}">
                    <a16:creationId xmlns:a16="http://schemas.microsoft.com/office/drawing/2014/main" id="{B96DC5F3-8F0A-4C3F-B48B-56F9D769A227}"/>
                  </a:ext>
                </a:extLst>
              </p:cNvPr>
              <p:cNvSpPr>
                <a:spLocks noEditPoints="1"/>
              </p:cNvSpPr>
              <p:nvPr/>
            </p:nvSpPr>
            <p:spPr bwMode="auto">
              <a:xfrm>
                <a:off x="3079954" y="311959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 name="safe" title="Icon of a locked safe">
              <a:extLst>
                <a:ext uri="{FF2B5EF4-FFF2-40B4-BE49-F238E27FC236}">
                  <a16:creationId xmlns:a16="http://schemas.microsoft.com/office/drawing/2014/main" id="{76119DFC-C7C2-43B5-B20E-F99DE5B19B26}"/>
                </a:ext>
              </a:extLst>
            </p:cNvPr>
            <p:cNvSpPr>
              <a:spLocks noChangeAspect="1" noEditPoints="1"/>
            </p:cNvSpPr>
            <p:nvPr/>
          </p:nvSpPr>
          <p:spPr bwMode="auto">
            <a:xfrm>
              <a:off x="3235909" y="326623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25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4: Connect non-Azure resources to Azure Defender</a:t>
            </a: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13414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Connect non-Azure machines to Azure Defender</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Connect AWS accounts to Azure Defender</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Connect GCP accounts to Azure Defender</a:t>
            </a:r>
          </a:p>
        </p:txBody>
      </p:sp>
    </p:spTree>
    <p:extLst>
      <p:ext uri="{BB962C8B-B14F-4D97-AF65-F5344CB8AC3E}">
        <p14:creationId xmlns:p14="http://schemas.microsoft.com/office/powerpoint/2010/main" val="26093087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Protect non-Azure resources</a:t>
            </a:r>
          </a:p>
        </p:txBody>
      </p:sp>
      <p:sp>
        <p:nvSpPr>
          <p:cNvPr id="6" name="Text Placeholder 5"/>
          <p:cNvSpPr>
            <a:spLocks noGrp="1"/>
          </p:cNvSpPr>
          <p:nvPr>
            <p:ph type="body" sz="quarter" idx="11"/>
          </p:nvPr>
        </p:nvSpPr>
        <p:spPr/>
        <p:txBody>
          <a:bodyPr/>
          <a:lstStyle/>
          <a:p>
            <a:pPr lvl="1"/>
            <a:r>
              <a:rPr lang="en-US" dirty="0"/>
              <a:t>Protect your non-Azure servers</a:t>
            </a:r>
          </a:p>
        </p:txBody>
      </p:sp>
      <p:sp>
        <p:nvSpPr>
          <p:cNvPr id="2" name="Text Placeholder 1"/>
          <p:cNvSpPr>
            <a:spLocks noGrp="1"/>
          </p:cNvSpPr>
          <p:nvPr>
            <p:ph type="body" sz="quarter" idx="15"/>
          </p:nvPr>
        </p:nvSpPr>
        <p:spPr/>
        <p:txBody>
          <a:bodyPr/>
          <a:lstStyle/>
          <a:p>
            <a:pPr lvl="1"/>
            <a:r>
              <a:rPr lang="en-US" dirty="0"/>
              <a:t>Protect your virtual machines in other clouds (such as AWS and GCP)</a:t>
            </a:r>
          </a:p>
        </p:txBody>
      </p:sp>
      <p:sp>
        <p:nvSpPr>
          <p:cNvPr id="3" name="Text Placeholder 2"/>
          <p:cNvSpPr>
            <a:spLocks noGrp="1"/>
          </p:cNvSpPr>
          <p:nvPr>
            <p:ph type="body" sz="quarter" idx="17"/>
          </p:nvPr>
        </p:nvSpPr>
        <p:spPr/>
        <p:txBody>
          <a:bodyPr/>
          <a:lstStyle/>
          <a:p>
            <a:pPr lvl="1"/>
            <a:r>
              <a:rPr lang="en-US" dirty="0"/>
              <a:t>Protect SQL databases</a:t>
            </a:r>
          </a:p>
        </p:txBody>
      </p:sp>
      <p:grpSp>
        <p:nvGrpSpPr>
          <p:cNvPr id="39" name="Group 38">
            <a:extLst>
              <a:ext uri="{FF2B5EF4-FFF2-40B4-BE49-F238E27FC236}">
                <a16:creationId xmlns:a16="http://schemas.microsoft.com/office/drawing/2014/main" id="{5BB2FA3E-F896-4270-932C-8873A0351B62}"/>
              </a:ext>
            </a:extLst>
          </p:cNvPr>
          <p:cNvGrpSpPr/>
          <p:nvPr/>
        </p:nvGrpSpPr>
        <p:grpSpPr>
          <a:xfrm>
            <a:off x="418643" y="1487929"/>
            <a:ext cx="717140" cy="717242"/>
            <a:chOff x="418643" y="1487929"/>
            <a:chExt cx="717140" cy="717242"/>
          </a:xfrm>
        </p:grpSpPr>
        <p:grpSp>
          <p:nvGrpSpPr>
            <p:cNvPr id="40" name="Group 39">
              <a:extLst>
                <a:ext uri="{FF2B5EF4-FFF2-40B4-BE49-F238E27FC236}">
                  <a16:creationId xmlns:a16="http://schemas.microsoft.com/office/drawing/2014/main" id="{B0F021F8-8B4F-40EF-A67C-EA9F6A7DEF1A}"/>
                </a:ext>
              </a:extLst>
            </p:cNvPr>
            <p:cNvGrpSpPr/>
            <p:nvPr/>
          </p:nvGrpSpPr>
          <p:grpSpPr>
            <a:xfrm>
              <a:off x="418643" y="1487929"/>
              <a:ext cx="717140" cy="717242"/>
              <a:chOff x="418643" y="1487929"/>
              <a:chExt cx="717140" cy="717242"/>
            </a:xfrm>
          </p:grpSpPr>
          <p:sp>
            <p:nvSpPr>
              <p:cNvPr id="42" name="Freeform 5">
                <a:extLst>
                  <a:ext uri="{FF2B5EF4-FFF2-40B4-BE49-F238E27FC236}">
                    <a16:creationId xmlns:a16="http://schemas.microsoft.com/office/drawing/2014/main" id="{281B79D9-6AA4-49E6-8672-B3A090680676}"/>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2AD41F36-CC99-4185-A461-C0C1B186A797}"/>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Lock" title="Icon of a padlock">
              <a:extLst>
                <a:ext uri="{FF2B5EF4-FFF2-40B4-BE49-F238E27FC236}">
                  <a16:creationId xmlns:a16="http://schemas.microsoft.com/office/drawing/2014/main" id="{B2C34136-43BE-4F96-B530-79E8A62C8E72}"/>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63B7C1A0-07F0-4E87-8094-2A3A6BE82F00}"/>
              </a:ext>
            </a:extLst>
          </p:cNvPr>
          <p:cNvGrpSpPr/>
          <p:nvPr/>
        </p:nvGrpSpPr>
        <p:grpSpPr>
          <a:xfrm>
            <a:off x="418643" y="2533089"/>
            <a:ext cx="717140" cy="717242"/>
            <a:chOff x="418643" y="2533089"/>
            <a:chExt cx="717140" cy="717242"/>
          </a:xfrm>
        </p:grpSpPr>
        <p:grpSp>
          <p:nvGrpSpPr>
            <p:cNvPr id="45" name="Group 44">
              <a:extLst>
                <a:ext uri="{FF2B5EF4-FFF2-40B4-BE49-F238E27FC236}">
                  <a16:creationId xmlns:a16="http://schemas.microsoft.com/office/drawing/2014/main" id="{2064C280-2BA2-460A-A360-2BF38524DD85}"/>
                </a:ext>
              </a:extLst>
            </p:cNvPr>
            <p:cNvGrpSpPr/>
            <p:nvPr/>
          </p:nvGrpSpPr>
          <p:grpSpPr>
            <a:xfrm>
              <a:off x="418643" y="2533089"/>
              <a:ext cx="717140" cy="717242"/>
              <a:chOff x="418643" y="2533089"/>
              <a:chExt cx="717140" cy="717242"/>
            </a:xfrm>
          </p:grpSpPr>
          <p:sp>
            <p:nvSpPr>
              <p:cNvPr id="47" name="Freeform 5">
                <a:extLst>
                  <a:ext uri="{FF2B5EF4-FFF2-40B4-BE49-F238E27FC236}">
                    <a16:creationId xmlns:a16="http://schemas.microsoft.com/office/drawing/2014/main" id="{166B5B0F-533E-4312-A2C3-AB16BEFD609A}"/>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 name="Freeform 6">
                <a:extLst>
                  <a:ext uri="{FF2B5EF4-FFF2-40B4-BE49-F238E27FC236}">
                    <a16:creationId xmlns:a16="http://schemas.microsoft.com/office/drawing/2014/main" id="{DD6E419F-9066-4AB1-AF5C-1F946EA968A7}"/>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6" name="shield_3" title="Icon of a shield with an exclamation point inside">
              <a:extLst>
                <a:ext uri="{FF2B5EF4-FFF2-40B4-BE49-F238E27FC236}">
                  <a16:creationId xmlns:a16="http://schemas.microsoft.com/office/drawing/2014/main" id="{66E70629-D0F2-41DD-BFA3-4C0BF1BC492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4A873206-277E-484E-899E-19A536102570}"/>
              </a:ext>
            </a:extLst>
          </p:cNvPr>
          <p:cNvGrpSpPr/>
          <p:nvPr/>
        </p:nvGrpSpPr>
        <p:grpSpPr>
          <a:xfrm>
            <a:off x="418643" y="3578249"/>
            <a:ext cx="717140" cy="717242"/>
            <a:chOff x="418643" y="3578249"/>
            <a:chExt cx="717140" cy="717242"/>
          </a:xfrm>
        </p:grpSpPr>
        <p:grpSp>
          <p:nvGrpSpPr>
            <p:cNvPr id="50" name="Group 49">
              <a:extLst>
                <a:ext uri="{FF2B5EF4-FFF2-40B4-BE49-F238E27FC236}">
                  <a16:creationId xmlns:a16="http://schemas.microsoft.com/office/drawing/2014/main" id="{6F16E650-8A89-471E-8A44-9A3184DDE469}"/>
                </a:ext>
              </a:extLst>
            </p:cNvPr>
            <p:cNvGrpSpPr/>
            <p:nvPr/>
          </p:nvGrpSpPr>
          <p:grpSpPr>
            <a:xfrm>
              <a:off x="418643" y="3578249"/>
              <a:ext cx="717140" cy="717242"/>
              <a:chOff x="418643" y="2533089"/>
              <a:chExt cx="717140" cy="717242"/>
            </a:xfrm>
          </p:grpSpPr>
          <p:sp>
            <p:nvSpPr>
              <p:cNvPr id="52" name="Freeform 5">
                <a:extLst>
                  <a:ext uri="{FF2B5EF4-FFF2-40B4-BE49-F238E27FC236}">
                    <a16:creationId xmlns:a16="http://schemas.microsoft.com/office/drawing/2014/main" id="{C19A5CE0-CD43-462E-8877-254ED8D0852D}"/>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3" name="Freeform 6">
                <a:extLst>
                  <a:ext uri="{FF2B5EF4-FFF2-40B4-BE49-F238E27FC236}">
                    <a16:creationId xmlns:a16="http://schemas.microsoft.com/office/drawing/2014/main" id="{91CF4054-B152-498B-B896-1249F7F2208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safe" title="Icon of a locked safe">
              <a:extLst>
                <a:ext uri="{FF2B5EF4-FFF2-40B4-BE49-F238E27FC236}">
                  <a16:creationId xmlns:a16="http://schemas.microsoft.com/office/drawing/2014/main" id="{8C0A3939-0716-4167-94BD-B7497FE71806}"/>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371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Connect non-Azure machines</a:t>
            </a:r>
          </a:p>
        </p:txBody>
      </p:sp>
      <p:sp>
        <p:nvSpPr>
          <p:cNvPr id="21" name="Text Placeholder 20">
            <a:extLst>
              <a:ext uri="{FF2B5EF4-FFF2-40B4-BE49-F238E27FC236}">
                <a16:creationId xmlns:a16="http://schemas.microsoft.com/office/drawing/2014/main" id="{D5BF5584-7961-4C7D-9274-3E72CB9508DF}"/>
              </a:ext>
            </a:extLst>
          </p:cNvPr>
          <p:cNvSpPr>
            <a:spLocks noGrp="1"/>
          </p:cNvSpPr>
          <p:nvPr>
            <p:ph type="body" sz="quarter" idx="24"/>
          </p:nvPr>
        </p:nvSpPr>
        <p:spPr>
          <a:solidFill>
            <a:srgbClr val="243A5E"/>
          </a:solidFill>
        </p:spPr>
        <p:txBody>
          <a:bodyPr/>
          <a:lstStyle/>
          <a:p>
            <a:r>
              <a:rPr lang="en-US" dirty="0"/>
              <a:t>Azure Arc Enabled</a:t>
            </a:r>
          </a:p>
        </p:txBody>
      </p:sp>
      <p:sp>
        <p:nvSpPr>
          <p:cNvPr id="20" name="Text Placeholder 19">
            <a:extLst>
              <a:ext uri="{FF2B5EF4-FFF2-40B4-BE49-F238E27FC236}">
                <a16:creationId xmlns:a16="http://schemas.microsoft.com/office/drawing/2014/main" id="{60BD3F2F-CA6F-4017-8301-70E1DB06AF7F}"/>
              </a:ext>
            </a:extLst>
          </p:cNvPr>
          <p:cNvSpPr>
            <a:spLocks noGrp="1"/>
          </p:cNvSpPr>
          <p:nvPr>
            <p:ph type="body" sz="quarter" idx="12"/>
          </p:nvPr>
        </p:nvSpPr>
        <p:spPr/>
        <p:txBody>
          <a:bodyPr/>
          <a:lstStyle/>
          <a:p>
            <a:r>
              <a:rPr lang="en-US" sz="1800" dirty="0"/>
              <a:t>Install Azure Arc agent on Host</a:t>
            </a:r>
          </a:p>
        </p:txBody>
      </p:sp>
      <p:sp>
        <p:nvSpPr>
          <p:cNvPr id="23" name="Text Placeholder 22">
            <a:extLst>
              <a:ext uri="{FF2B5EF4-FFF2-40B4-BE49-F238E27FC236}">
                <a16:creationId xmlns:a16="http://schemas.microsoft.com/office/drawing/2014/main" id="{4BEA6C56-4911-4179-A092-64B0CB9C4223}"/>
              </a:ext>
            </a:extLst>
          </p:cNvPr>
          <p:cNvSpPr>
            <a:spLocks noGrp="1"/>
          </p:cNvSpPr>
          <p:nvPr>
            <p:ph type="body" sz="quarter" idx="28"/>
          </p:nvPr>
        </p:nvSpPr>
        <p:spPr/>
        <p:txBody>
          <a:bodyPr/>
          <a:lstStyle/>
          <a:p>
            <a:r>
              <a:rPr lang="en-US" sz="1800" dirty="0"/>
              <a:t>In the Azure Portal, Connect the host.</a:t>
            </a:r>
          </a:p>
        </p:txBody>
      </p:sp>
      <p:sp>
        <p:nvSpPr>
          <p:cNvPr id="5" name="Text Placeholder 4">
            <a:extLst>
              <a:ext uri="{FF2B5EF4-FFF2-40B4-BE49-F238E27FC236}">
                <a16:creationId xmlns:a16="http://schemas.microsoft.com/office/drawing/2014/main" id="{C5BB18E3-3A27-4ECE-AC6A-48DD26B20F73}"/>
              </a:ext>
            </a:extLst>
          </p:cNvPr>
          <p:cNvSpPr>
            <a:spLocks noGrp="1"/>
          </p:cNvSpPr>
          <p:nvPr>
            <p:ph type="body" sz="quarter" idx="26"/>
          </p:nvPr>
        </p:nvSpPr>
        <p:spPr>
          <a:solidFill>
            <a:srgbClr val="243A5E"/>
          </a:solidFill>
        </p:spPr>
        <p:txBody>
          <a:bodyPr/>
          <a:lstStyle/>
          <a:p>
            <a:pPr lvl="0"/>
            <a:r>
              <a:rPr lang="en-US" dirty="0"/>
              <a:t>Without Azure Arc</a:t>
            </a:r>
          </a:p>
        </p:txBody>
      </p:sp>
      <p:sp>
        <p:nvSpPr>
          <p:cNvPr id="6" name="Text Placeholder 5">
            <a:extLst>
              <a:ext uri="{FF2B5EF4-FFF2-40B4-BE49-F238E27FC236}">
                <a16:creationId xmlns:a16="http://schemas.microsoft.com/office/drawing/2014/main" id="{0E3D4843-1EB4-4B0C-94E0-BC902EB5D549}"/>
              </a:ext>
            </a:extLst>
          </p:cNvPr>
          <p:cNvSpPr>
            <a:spLocks noGrp="1"/>
          </p:cNvSpPr>
          <p:nvPr>
            <p:ph type="body" sz="quarter" idx="27"/>
          </p:nvPr>
        </p:nvSpPr>
        <p:spPr/>
        <p:txBody>
          <a:bodyPr/>
          <a:lstStyle/>
          <a:p>
            <a:pPr lvl="0"/>
            <a:r>
              <a:rPr lang="en-US" sz="1800" dirty="0"/>
              <a:t>Manually deploy Log Analytics agent to Windows Host</a:t>
            </a:r>
          </a:p>
        </p:txBody>
      </p:sp>
      <p:sp>
        <p:nvSpPr>
          <p:cNvPr id="24" name="Text Placeholder 23">
            <a:extLst>
              <a:ext uri="{FF2B5EF4-FFF2-40B4-BE49-F238E27FC236}">
                <a16:creationId xmlns:a16="http://schemas.microsoft.com/office/drawing/2014/main" id="{CACCD493-FE18-43CB-95BB-718FC162DCAC}"/>
              </a:ext>
            </a:extLst>
          </p:cNvPr>
          <p:cNvSpPr>
            <a:spLocks noGrp="1"/>
          </p:cNvSpPr>
          <p:nvPr>
            <p:ph type="body" sz="quarter" idx="30"/>
          </p:nvPr>
        </p:nvSpPr>
        <p:spPr/>
        <p:txBody>
          <a:bodyPr/>
          <a:lstStyle/>
          <a:p>
            <a:r>
              <a:rPr lang="en-US" sz="1800" dirty="0"/>
              <a:t>Manually deploy Log Analytics agent to Linux Host</a:t>
            </a:r>
          </a:p>
        </p:txBody>
      </p:sp>
      <p:sp>
        <p:nvSpPr>
          <p:cNvPr id="27" name="Text Placeholder 26">
            <a:extLst>
              <a:ext uri="{FF2B5EF4-FFF2-40B4-BE49-F238E27FC236}">
                <a16:creationId xmlns:a16="http://schemas.microsoft.com/office/drawing/2014/main" id="{0B0A57CA-2DAF-4C83-AF55-2CEFAA433862}"/>
              </a:ext>
            </a:extLst>
          </p:cNvPr>
          <p:cNvSpPr>
            <a:spLocks noGrp="1"/>
          </p:cNvSpPr>
          <p:nvPr>
            <p:ph type="body" sz="quarter" idx="33"/>
          </p:nvPr>
        </p:nvSpPr>
        <p:spPr/>
        <p:txBody>
          <a:bodyPr/>
          <a:lstStyle/>
          <a:p>
            <a:r>
              <a:rPr lang="en-US" sz="1800" dirty="0"/>
              <a:t>Manually deploy Log Analytics agent to Azure Stack VMs</a:t>
            </a:r>
          </a:p>
        </p:txBody>
      </p:sp>
    </p:spTree>
    <p:extLst>
      <p:ext uri="{BB962C8B-B14F-4D97-AF65-F5344CB8AC3E}">
        <p14:creationId xmlns:p14="http://schemas.microsoft.com/office/powerpoint/2010/main" val="18947007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Connect AWS accounts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897327" y="1120690"/>
            <a:ext cx="10383899" cy="777240"/>
          </a:xfrm>
        </p:spPr>
        <p:txBody>
          <a:bodyPr/>
          <a:lstStyle/>
          <a:p>
            <a:pPr>
              <a:lnSpc>
                <a:spcPct val="100000"/>
              </a:lnSpc>
            </a:pPr>
            <a:r>
              <a:rPr lang="en-US" sz="2000" dirty="0"/>
              <a:t>Onboarding your AWS account into Security Center, integrates AWS Security Hub and Azure Security Center. Security Center thus provides visibility and protection across both of these cloud environments.</a:t>
            </a:r>
          </a:p>
        </p:txBody>
      </p:sp>
      <p:pic>
        <p:nvPicPr>
          <p:cNvPr id="6" name="Picture 5" descr="Graphical user interface, application&#10;&#10;Description automatically generated">
            <a:extLst>
              <a:ext uri="{FF2B5EF4-FFF2-40B4-BE49-F238E27FC236}">
                <a16:creationId xmlns:a16="http://schemas.microsoft.com/office/drawing/2014/main" id="{4FE16C44-EB9B-46BA-A232-613BB6E36794}"/>
              </a:ext>
            </a:extLst>
          </p:cNvPr>
          <p:cNvPicPr>
            <a:picLocks noChangeAspect="1"/>
          </p:cNvPicPr>
          <p:nvPr/>
        </p:nvPicPr>
        <p:blipFill>
          <a:blip r:embed="rId3"/>
          <a:stretch>
            <a:fillRect/>
          </a:stretch>
        </p:blipFill>
        <p:spPr>
          <a:xfrm>
            <a:off x="1981444" y="2080107"/>
            <a:ext cx="7775742" cy="4528832"/>
          </a:xfrm>
          <a:prstGeom prst="rect">
            <a:avLst/>
          </a:prstGeom>
        </p:spPr>
      </p:pic>
    </p:spTree>
    <p:extLst>
      <p:ext uri="{BB962C8B-B14F-4D97-AF65-F5344CB8AC3E}">
        <p14:creationId xmlns:p14="http://schemas.microsoft.com/office/powerpoint/2010/main" val="26587999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Connect your GCP accounts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91997" y="1120690"/>
            <a:ext cx="10594560" cy="945343"/>
          </a:xfrm>
        </p:spPr>
        <p:txBody>
          <a:bodyPr/>
          <a:lstStyle/>
          <a:p>
            <a:pPr>
              <a:lnSpc>
                <a:spcPct val="100000"/>
              </a:lnSpc>
            </a:pPr>
            <a:r>
              <a:rPr lang="en-US" sz="2000" dirty="0"/>
              <a:t>Onboarding your GCP account into Security Center, integrates GCP Security Command and Azure Security Center. Security Center thus provides visibility and protection across both cloud environments.</a:t>
            </a:r>
          </a:p>
        </p:txBody>
      </p:sp>
      <p:pic>
        <p:nvPicPr>
          <p:cNvPr id="5" name="Picture 4" descr="Graphical user interface, application&#10;&#10;Description automatically generated">
            <a:extLst>
              <a:ext uri="{FF2B5EF4-FFF2-40B4-BE49-F238E27FC236}">
                <a16:creationId xmlns:a16="http://schemas.microsoft.com/office/drawing/2014/main" id="{F4855043-05EA-4151-A238-8BF81BBF5158}"/>
              </a:ext>
            </a:extLst>
          </p:cNvPr>
          <p:cNvPicPr>
            <a:picLocks noChangeAspect="1"/>
          </p:cNvPicPr>
          <p:nvPr/>
        </p:nvPicPr>
        <p:blipFill>
          <a:blip r:embed="rId3"/>
          <a:stretch>
            <a:fillRect/>
          </a:stretch>
        </p:blipFill>
        <p:spPr>
          <a:xfrm>
            <a:off x="2327527" y="2066033"/>
            <a:ext cx="7523499" cy="4381918"/>
          </a:xfrm>
          <a:prstGeom prst="rect">
            <a:avLst/>
          </a:prstGeom>
        </p:spPr>
      </p:pic>
    </p:spTree>
    <p:extLst>
      <p:ext uri="{BB962C8B-B14F-4D97-AF65-F5344CB8AC3E}">
        <p14:creationId xmlns:p14="http://schemas.microsoft.com/office/powerpoint/2010/main" val="3961305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3274296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240472"/>
            <a:ext cx="8852145" cy="380169"/>
          </a:xfrm>
        </p:spPr>
        <p:txBody>
          <a:bodyPr/>
          <a:lstStyle/>
          <a:p>
            <a:r>
              <a:rPr lang="en-US" dirty="0"/>
              <a:t>Lesson 5: Remediate security alerts using Azure Defender</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alerts in Azure Defender</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Remediate alerts in Azure Defender</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Automate responses in Azure Defender</a:t>
            </a:r>
          </a:p>
        </p:txBody>
      </p:sp>
    </p:spTree>
    <p:extLst>
      <p:ext uri="{BB962C8B-B14F-4D97-AF65-F5344CB8AC3E}">
        <p14:creationId xmlns:p14="http://schemas.microsoft.com/office/powerpoint/2010/main" val="26581508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Explain security alerts</a:t>
            </a:r>
          </a:p>
        </p:txBody>
      </p:sp>
      <p:grpSp>
        <p:nvGrpSpPr>
          <p:cNvPr id="73" name="Group 72">
            <a:extLst>
              <a:ext uri="{FF2B5EF4-FFF2-40B4-BE49-F238E27FC236}">
                <a16:creationId xmlns:a16="http://schemas.microsoft.com/office/drawing/2014/main" id="{91D000DF-F432-4565-9471-E66F45CD392D}"/>
              </a:ext>
            </a:extLst>
          </p:cNvPr>
          <p:cNvGrpSpPr/>
          <p:nvPr/>
        </p:nvGrpSpPr>
        <p:grpSpPr>
          <a:xfrm>
            <a:off x="418643" y="1422406"/>
            <a:ext cx="717140" cy="717242"/>
            <a:chOff x="418643" y="1487929"/>
            <a:chExt cx="717140" cy="717242"/>
          </a:xfrm>
        </p:grpSpPr>
        <p:grpSp>
          <p:nvGrpSpPr>
            <p:cNvPr id="74" name="Group 73">
              <a:extLst>
                <a:ext uri="{FF2B5EF4-FFF2-40B4-BE49-F238E27FC236}">
                  <a16:creationId xmlns:a16="http://schemas.microsoft.com/office/drawing/2014/main" id="{93647516-C228-469B-B1FC-859B719817B4}"/>
                </a:ext>
              </a:extLst>
            </p:cNvPr>
            <p:cNvGrpSpPr/>
            <p:nvPr/>
          </p:nvGrpSpPr>
          <p:grpSpPr>
            <a:xfrm>
              <a:off x="418643" y="1487929"/>
              <a:ext cx="717140" cy="717242"/>
              <a:chOff x="418643" y="1487929"/>
              <a:chExt cx="717140" cy="717242"/>
            </a:xfrm>
          </p:grpSpPr>
          <p:sp>
            <p:nvSpPr>
              <p:cNvPr id="76" name="Freeform 5">
                <a:extLst>
                  <a:ext uri="{FF2B5EF4-FFF2-40B4-BE49-F238E27FC236}">
                    <a16:creationId xmlns:a16="http://schemas.microsoft.com/office/drawing/2014/main" id="{88E06986-A3F5-4738-9C30-6EFF29589D7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7" name="Freeform 6">
                <a:extLst>
                  <a:ext uri="{FF2B5EF4-FFF2-40B4-BE49-F238E27FC236}">
                    <a16:creationId xmlns:a16="http://schemas.microsoft.com/office/drawing/2014/main" id="{D0CBFC9D-909B-4FB5-91CC-F43E2316B0BF}"/>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5" name="Lock" title="Icon of a padlock">
              <a:extLst>
                <a:ext uri="{FF2B5EF4-FFF2-40B4-BE49-F238E27FC236}">
                  <a16:creationId xmlns:a16="http://schemas.microsoft.com/office/drawing/2014/main" id="{8C44A5E8-2563-47CA-95F2-1968628EE847}"/>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Security alerts and incidents</a:t>
            </a:r>
          </a:p>
        </p:txBody>
      </p:sp>
      <p:grpSp>
        <p:nvGrpSpPr>
          <p:cNvPr id="78" name="Group 77">
            <a:extLst>
              <a:ext uri="{FF2B5EF4-FFF2-40B4-BE49-F238E27FC236}">
                <a16:creationId xmlns:a16="http://schemas.microsoft.com/office/drawing/2014/main" id="{8180A218-B5E8-4D5E-873E-6DA40504EF61}"/>
              </a:ext>
            </a:extLst>
          </p:cNvPr>
          <p:cNvGrpSpPr/>
          <p:nvPr/>
        </p:nvGrpSpPr>
        <p:grpSpPr>
          <a:xfrm>
            <a:off x="418643" y="2277473"/>
            <a:ext cx="717140" cy="717242"/>
            <a:chOff x="418643" y="2533089"/>
            <a:chExt cx="717140" cy="717242"/>
          </a:xfrm>
        </p:grpSpPr>
        <p:grpSp>
          <p:nvGrpSpPr>
            <p:cNvPr id="79" name="Group 78">
              <a:extLst>
                <a:ext uri="{FF2B5EF4-FFF2-40B4-BE49-F238E27FC236}">
                  <a16:creationId xmlns:a16="http://schemas.microsoft.com/office/drawing/2014/main" id="{F24F4B1E-A929-41BB-A97F-C83039983EB8}"/>
                </a:ext>
              </a:extLst>
            </p:cNvPr>
            <p:cNvGrpSpPr/>
            <p:nvPr/>
          </p:nvGrpSpPr>
          <p:grpSpPr>
            <a:xfrm>
              <a:off x="418643" y="2533089"/>
              <a:ext cx="717140" cy="717242"/>
              <a:chOff x="418643" y="2533089"/>
              <a:chExt cx="717140" cy="717242"/>
            </a:xfrm>
          </p:grpSpPr>
          <p:sp>
            <p:nvSpPr>
              <p:cNvPr id="81" name="Freeform 5">
                <a:extLst>
                  <a:ext uri="{FF2B5EF4-FFF2-40B4-BE49-F238E27FC236}">
                    <a16:creationId xmlns:a16="http://schemas.microsoft.com/office/drawing/2014/main" id="{9FF9C583-131B-4729-9202-2E4F6FF358F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2" name="Freeform 6">
                <a:extLst>
                  <a:ext uri="{FF2B5EF4-FFF2-40B4-BE49-F238E27FC236}">
                    <a16:creationId xmlns:a16="http://schemas.microsoft.com/office/drawing/2014/main" id="{CB7D9FB0-F6A7-4150-BD8C-BC6C6FD144F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0" name="shield_3" title="Icon of a shield with an exclamation point inside">
              <a:extLst>
                <a:ext uri="{FF2B5EF4-FFF2-40B4-BE49-F238E27FC236}">
                  <a16:creationId xmlns:a16="http://schemas.microsoft.com/office/drawing/2014/main" id="{3123E87A-D2CD-4B66-A611-4B7A21D7BC0B}"/>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Detecting Threats</a:t>
            </a:r>
          </a:p>
        </p:txBody>
      </p:sp>
      <p:grpSp>
        <p:nvGrpSpPr>
          <p:cNvPr id="83" name="Group 82">
            <a:extLst>
              <a:ext uri="{FF2B5EF4-FFF2-40B4-BE49-F238E27FC236}">
                <a16:creationId xmlns:a16="http://schemas.microsoft.com/office/drawing/2014/main" id="{6D4D8D75-FE79-4FDC-8140-752F5D62AA98}"/>
              </a:ext>
            </a:extLst>
          </p:cNvPr>
          <p:cNvGrpSpPr/>
          <p:nvPr/>
        </p:nvGrpSpPr>
        <p:grpSpPr>
          <a:xfrm>
            <a:off x="418643" y="3132540"/>
            <a:ext cx="717140" cy="717242"/>
            <a:chOff x="418643" y="3578249"/>
            <a:chExt cx="717140" cy="717242"/>
          </a:xfrm>
        </p:grpSpPr>
        <p:grpSp>
          <p:nvGrpSpPr>
            <p:cNvPr id="99" name="Group 98">
              <a:extLst>
                <a:ext uri="{FF2B5EF4-FFF2-40B4-BE49-F238E27FC236}">
                  <a16:creationId xmlns:a16="http://schemas.microsoft.com/office/drawing/2014/main" id="{13F9EAF8-3992-4AE2-9267-DBCC4FEB6610}"/>
                </a:ext>
              </a:extLst>
            </p:cNvPr>
            <p:cNvGrpSpPr/>
            <p:nvPr/>
          </p:nvGrpSpPr>
          <p:grpSpPr>
            <a:xfrm>
              <a:off x="418643" y="3578249"/>
              <a:ext cx="717140" cy="717242"/>
              <a:chOff x="418643" y="2533089"/>
              <a:chExt cx="717140" cy="717242"/>
            </a:xfrm>
          </p:grpSpPr>
          <p:sp>
            <p:nvSpPr>
              <p:cNvPr id="101" name="Freeform 5">
                <a:extLst>
                  <a:ext uri="{FF2B5EF4-FFF2-40B4-BE49-F238E27FC236}">
                    <a16:creationId xmlns:a16="http://schemas.microsoft.com/office/drawing/2014/main" id="{5BA4A414-925E-4685-8E41-C9C891362A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2" name="Freeform 6">
                <a:extLst>
                  <a:ext uri="{FF2B5EF4-FFF2-40B4-BE49-F238E27FC236}">
                    <a16:creationId xmlns:a16="http://schemas.microsoft.com/office/drawing/2014/main" id="{2563301A-F9C4-4E4E-91DD-0B818871764B}"/>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0" name="safe" title="Icon of a locked safe">
              <a:extLst>
                <a:ext uri="{FF2B5EF4-FFF2-40B4-BE49-F238E27FC236}">
                  <a16:creationId xmlns:a16="http://schemas.microsoft.com/office/drawing/2014/main" id="{65013FC8-44DB-4EF9-A6C1-D554BE59699C}"/>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Alert classification</a:t>
            </a:r>
          </a:p>
        </p:txBody>
      </p:sp>
      <p:grpSp>
        <p:nvGrpSpPr>
          <p:cNvPr id="103" name="Group 102">
            <a:extLst>
              <a:ext uri="{FF2B5EF4-FFF2-40B4-BE49-F238E27FC236}">
                <a16:creationId xmlns:a16="http://schemas.microsoft.com/office/drawing/2014/main" id="{329B500C-7F18-4589-A0A2-4B71AE3B57D5}"/>
              </a:ext>
            </a:extLst>
          </p:cNvPr>
          <p:cNvGrpSpPr/>
          <p:nvPr/>
        </p:nvGrpSpPr>
        <p:grpSpPr>
          <a:xfrm>
            <a:off x="418643" y="3987607"/>
            <a:ext cx="717140" cy="717242"/>
            <a:chOff x="418643" y="4623409"/>
            <a:chExt cx="717140" cy="717242"/>
          </a:xfrm>
        </p:grpSpPr>
        <p:grpSp>
          <p:nvGrpSpPr>
            <p:cNvPr id="104" name="Group 103">
              <a:extLst>
                <a:ext uri="{FF2B5EF4-FFF2-40B4-BE49-F238E27FC236}">
                  <a16:creationId xmlns:a16="http://schemas.microsoft.com/office/drawing/2014/main" id="{BA6C7677-17F9-4FA8-AC0E-5E1369352FDE}"/>
                </a:ext>
              </a:extLst>
            </p:cNvPr>
            <p:cNvGrpSpPr/>
            <p:nvPr/>
          </p:nvGrpSpPr>
          <p:grpSpPr>
            <a:xfrm>
              <a:off x="418643" y="4623409"/>
              <a:ext cx="717140" cy="717242"/>
              <a:chOff x="418643" y="2533089"/>
              <a:chExt cx="717140" cy="717242"/>
            </a:xfrm>
          </p:grpSpPr>
          <p:sp>
            <p:nvSpPr>
              <p:cNvPr id="106" name="Freeform 5">
                <a:extLst>
                  <a:ext uri="{FF2B5EF4-FFF2-40B4-BE49-F238E27FC236}">
                    <a16:creationId xmlns:a16="http://schemas.microsoft.com/office/drawing/2014/main" id="{EE551A25-F545-42A2-917A-09FF84287C5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7" name="Freeform 6">
                <a:extLst>
                  <a:ext uri="{FF2B5EF4-FFF2-40B4-BE49-F238E27FC236}">
                    <a16:creationId xmlns:a16="http://schemas.microsoft.com/office/drawing/2014/main" id="{4DDE87D8-90E2-42AF-B917-B37431BB9C4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5" name="key" title="Icon of a key">
              <a:extLst>
                <a:ext uri="{FF2B5EF4-FFF2-40B4-BE49-F238E27FC236}">
                  <a16:creationId xmlns:a16="http://schemas.microsoft.com/office/drawing/2014/main" id="{BE627D1D-147B-4F36-82FA-BEC7DBECBBC7}"/>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Continuous monitoring and assessments</a:t>
            </a:r>
          </a:p>
        </p:txBody>
      </p:sp>
      <p:sp>
        <p:nvSpPr>
          <p:cNvPr id="5" name="Text Placeholder 4"/>
          <p:cNvSpPr>
            <a:spLocks noGrp="1"/>
          </p:cNvSpPr>
          <p:nvPr>
            <p:ph type="body" sz="quarter" idx="21"/>
          </p:nvPr>
        </p:nvSpPr>
        <p:spPr/>
        <p:txBody>
          <a:bodyPr/>
          <a:lstStyle/>
          <a:p>
            <a:pPr lvl="1"/>
            <a:r>
              <a:rPr lang="en-US" dirty="0"/>
              <a:t>Alert types</a:t>
            </a:r>
          </a:p>
        </p:txBody>
      </p:sp>
      <p:grpSp>
        <p:nvGrpSpPr>
          <p:cNvPr id="8" name="Group 7">
            <a:extLst>
              <a:ext uri="{FF2B5EF4-FFF2-40B4-BE49-F238E27FC236}">
                <a16:creationId xmlns:a16="http://schemas.microsoft.com/office/drawing/2014/main" id="{66060B82-5B35-4B44-971B-E3166C07C3C5}"/>
              </a:ext>
            </a:extLst>
          </p:cNvPr>
          <p:cNvGrpSpPr/>
          <p:nvPr/>
        </p:nvGrpSpPr>
        <p:grpSpPr>
          <a:xfrm>
            <a:off x="418643" y="4842674"/>
            <a:ext cx="717140" cy="717242"/>
            <a:chOff x="418643" y="4842674"/>
            <a:chExt cx="717140" cy="717242"/>
          </a:xfrm>
        </p:grpSpPr>
        <p:grpSp>
          <p:nvGrpSpPr>
            <p:cNvPr id="109" name="Group 108">
              <a:extLst>
                <a:ext uri="{FF2B5EF4-FFF2-40B4-BE49-F238E27FC236}">
                  <a16:creationId xmlns:a16="http://schemas.microsoft.com/office/drawing/2014/main" id="{554C4595-8443-4AC4-800F-BF8C64E1F060}"/>
                </a:ext>
              </a:extLst>
            </p:cNvPr>
            <p:cNvGrpSpPr/>
            <p:nvPr/>
          </p:nvGrpSpPr>
          <p:grpSpPr>
            <a:xfrm>
              <a:off x="418643" y="4842674"/>
              <a:ext cx="717140" cy="717242"/>
              <a:chOff x="418643" y="2533089"/>
              <a:chExt cx="717140" cy="717242"/>
            </a:xfrm>
          </p:grpSpPr>
          <p:sp>
            <p:nvSpPr>
              <p:cNvPr id="111" name="Freeform 5">
                <a:extLst>
                  <a:ext uri="{FF2B5EF4-FFF2-40B4-BE49-F238E27FC236}">
                    <a16:creationId xmlns:a16="http://schemas.microsoft.com/office/drawing/2014/main" id="{7B73609B-5F5B-45AF-A42C-663092B52B5C}"/>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2" name="Freeform 6">
                <a:extLst>
                  <a:ext uri="{FF2B5EF4-FFF2-40B4-BE49-F238E27FC236}">
                    <a16:creationId xmlns:a16="http://schemas.microsoft.com/office/drawing/2014/main" id="{FC446386-104E-471A-87FF-B4FD9F0D439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 name="document_6" title="Icon of a document with a padlock in the lower right corner">
              <a:extLst>
                <a:ext uri="{FF2B5EF4-FFF2-40B4-BE49-F238E27FC236}">
                  <a16:creationId xmlns:a16="http://schemas.microsoft.com/office/drawing/2014/main" id="{13A01198-6376-4512-AEC8-D1B8675F40E9}"/>
                </a:ext>
              </a:extLst>
            </p:cNvPr>
            <p:cNvSpPr>
              <a:spLocks noChangeAspect="1" noEditPoints="1"/>
            </p:cNvSpPr>
            <p:nvPr/>
          </p:nvSpPr>
          <p:spPr bwMode="auto">
            <a:xfrm>
              <a:off x="639537" y="5029200"/>
              <a:ext cx="275352" cy="3441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68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Plan for cloud workload protections using Azure Defender</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0816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Remediate alerts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80669" y="1023871"/>
            <a:ext cx="10383899" cy="777240"/>
          </a:xfrm>
        </p:spPr>
        <p:txBody>
          <a:bodyPr/>
          <a:lstStyle/>
          <a:p>
            <a:pPr>
              <a:lnSpc>
                <a:spcPct val="100000"/>
              </a:lnSpc>
            </a:pPr>
            <a:r>
              <a:rPr lang="en-US" sz="2000" dirty="0"/>
              <a:t>Azure Defender provides actionable tasks to mitigate the threat, prevent future attacks, trigger automated response, suppress similar alerts.</a:t>
            </a:r>
          </a:p>
        </p:txBody>
      </p:sp>
      <p:pic>
        <p:nvPicPr>
          <p:cNvPr id="6" name="Picture 5" descr="Graphical user interface, text, application, email&#10;&#10;Description automatically generated">
            <a:extLst>
              <a:ext uri="{FF2B5EF4-FFF2-40B4-BE49-F238E27FC236}">
                <a16:creationId xmlns:a16="http://schemas.microsoft.com/office/drawing/2014/main" id="{C216A833-5AE4-4F01-89AF-D36F42670F8F}"/>
              </a:ext>
            </a:extLst>
          </p:cNvPr>
          <p:cNvPicPr>
            <a:picLocks noChangeAspect="1"/>
          </p:cNvPicPr>
          <p:nvPr/>
        </p:nvPicPr>
        <p:blipFill>
          <a:blip r:embed="rId3"/>
          <a:stretch>
            <a:fillRect/>
          </a:stretch>
        </p:blipFill>
        <p:spPr>
          <a:xfrm>
            <a:off x="2597052" y="1897930"/>
            <a:ext cx="6984449" cy="4586702"/>
          </a:xfrm>
          <a:prstGeom prst="rect">
            <a:avLst/>
          </a:prstGeom>
        </p:spPr>
      </p:pic>
    </p:spTree>
    <p:extLst>
      <p:ext uri="{BB962C8B-B14F-4D97-AF65-F5344CB8AC3E}">
        <p14:creationId xmlns:p14="http://schemas.microsoft.com/office/powerpoint/2010/main" val="41315661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Remediate alerts (continued)</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50" y="951286"/>
            <a:ext cx="10383899" cy="777240"/>
          </a:xfrm>
        </p:spPr>
        <p:txBody>
          <a:bodyPr/>
          <a:lstStyle/>
          <a:p>
            <a:r>
              <a:rPr lang="en-US" sz="2000" dirty="0"/>
              <a:t>This feature can trigger Logic Apps on security alerts and recommendations.</a:t>
            </a:r>
          </a:p>
        </p:txBody>
      </p:sp>
      <p:pic>
        <p:nvPicPr>
          <p:cNvPr id="5" name="Picture 4" descr="Graphical user interface, application&#10;&#10;Description automatically generated">
            <a:extLst>
              <a:ext uri="{FF2B5EF4-FFF2-40B4-BE49-F238E27FC236}">
                <a16:creationId xmlns:a16="http://schemas.microsoft.com/office/drawing/2014/main" id="{3498C97A-5D89-4BCB-A4CA-7A1591337A4F}"/>
              </a:ext>
            </a:extLst>
          </p:cNvPr>
          <p:cNvPicPr>
            <a:picLocks noChangeAspect="1"/>
          </p:cNvPicPr>
          <p:nvPr/>
        </p:nvPicPr>
        <p:blipFill>
          <a:blip r:embed="rId3"/>
          <a:stretch>
            <a:fillRect/>
          </a:stretch>
        </p:blipFill>
        <p:spPr>
          <a:xfrm>
            <a:off x="2400325" y="1631482"/>
            <a:ext cx="7582771" cy="4949864"/>
          </a:xfrm>
          <a:prstGeom prst="rect">
            <a:avLst/>
          </a:prstGeom>
        </p:spPr>
      </p:pic>
    </p:spTree>
    <p:extLst>
      <p:ext uri="{BB962C8B-B14F-4D97-AF65-F5344CB8AC3E}">
        <p14:creationId xmlns:p14="http://schemas.microsoft.com/office/powerpoint/2010/main" val="353209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Suppress alerts from Azure Defender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80668" y="1120690"/>
            <a:ext cx="4494974" cy="1526407"/>
          </a:xfrm>
        </p:spPr>
        <p:txBody>
          <a:bodyPr/>
          <a:lstStyle/>
          <a:p>
            <a:pPr>
              <a:lnSpc>
                <a:spcPct val="100000"/>
              </a:lnSpc>
            </a:pPr>
            <a:r>
              <a:rPr lang="en-US" sz="2000" dirty="0"/>
              <a:t>A suppression rule can be useful to suppress alerts that you've identified as false positives or alerts that are being triggered too often to be useful.</a:t>
            </a:r>
          </a:p>
        </p:txBody>
      </p:sp>
      <p:pic>
        <p:nvPicPr>
          <p:cNvPr id="6" name="Picture 5" descr="Graphical user interface, text, application&#10;&#10;Description automatically generated">
            <a:extLst>
              <a:ext uri="{FF2B5EF4-FFF2-40B4-BE49-F238E27FC236}">
                <a16:creationId xmlns:a16="http://schemas.microsoft.com/office/drawing/2014/main" id="{8262A4BD-E0C6-4224-8955-63E8C216F4AA}"/>
              </a:ext>
            </a:extLst>
          </p:cNvPr>
          <p:cNvPicPr>
            <a:picLocks noChangeAspect="1"/>
          </p:cNvPicPr>
          <p:nvPr/>
        </p:nvPicPr>
        <p:blipFill>
          <a:blip r:embed="rId3"/>
          <a:stretch>
            <a:fillRect/>
          </a:stretch>
        </p:blipFill>
        <p:spPr>
          <a:xfrm>
            <a:off x="7674070" y="1024689"/>
            <a:ext cx="3924476" cy="5392817"/>
          </a:xfrm>
          <a:prstGeom prst="rect">
            <a:avLst/>
          </a:prstGeom>
        </p:spPr>
      </p:pic>
    </p:spTree>
    <p:extLst>
      <p:ext uri="{BB962C8B-B14F-4D97-AF65-F5344CB8AC3E}">
        <p14:creationId xmlns:p14="http://schemas.microsoft.com/office/powerpoint/2010/main" val="18887327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193068"/>
            <a:ext cx="11341268" cy="680196"/>
          </a:xfrm>
        </p:spPr>
        <p:txBody>
          <a:bodyPr/>
          <a:lstStyle/>
          <a:p>
            <a:r>
              <a:rPr lang="en-US" dirty="0"/>
              <a:t>Manage security incidents and threat intelligence reports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647181" y="873264"/>
            <a:ext cx="10383899" cy="777240"/>
          </a:xfrm>
        </p:spPr>
        <p:txBody>
          <a:bodyPr/>
          <a:lstStyle/>
          <a:p>
            <a:r>
              <a:rPr lang="en-US" sz="2000" dirty="0"/>
              <a:t>This feature can trigger Logic Apps on security alerts and recommendations.</a:t>
            </a:r>
          </a:p>
        </p:txBody>
      </p:sp>
      <p:pic>
        <p:nvPicPr>
          <p:cNvPr id="5" name="Picture 4" descr="Graphical user interface, application&#10;&#10;Description automatically generated">
            <a:extLst>
              <a:ext uri="{FF2B5EF4-FFF2-40B4-BE49-F238E27FC236}">
                <a16:creationId xmlns:a16="http://schemas.microsoft.com/office/drawing/2014/main" id="{3498C97A-5D89-4BCB-A4CA-7A1591337A4F}"/>
              </a:ext>
            </a:extLst>
          </p:cNvPr>
          <p:cNvPicPr>
            <a:picLocks noChangeAspect="1"/>
          </p:cNvPicPr>
          <p:nvPr/>
        </p:nvPicPr>
        <p:blipFill>
          <a:blip r:embed="rId3"/>
          <a:stretch>
            <a:fillRect/>
          </a:stretch>
        </p:blipFill>
        <p:spPr>
          <a:xfrm>
            <a:off x="2236699" y="1553460"/>
            <a:ext cx="7718602" cy="5038531"/>
          </a:xfrm>
          <a:prstGeom prst="rect">
            <a:avLst/>
          </a:prstGeom>
        </p:spPr>
      </p:pic>
    </p:spTree>
    <p:extLst>
      <p:ext uri="{BB962C8B-B14F-4D97-AF65-F5344CB8AC3E}">
        <p14:creationId xmlns:p14="http://schemas.microsoft.com/office/powerpoint/2010/main" val="27517181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security incidents and threat intelligence reports</a:t>
            </a:r>
          </a:p>
        </p:txBody>
      </p:sp>
      <p:sp>
        <p:nvSpPr>
          <p:cNvPr id="7" name="Text Placeholder 6">
            <a:extLst>
              <a:ext uri="{FF2B5EF4-FFF2-40B4-BE49-F238E27FC236}">
                <a16:creationId xmlns:a16="http://schemas.microsoft.com/office/drawing/2014/main" id="{253FE88C-E437-4416-9F2E-73E8CB114496}"/>
              </a:ext>
            </a:extLst>
          </p:cNvPr>
          <p:cNvSpPr>
            <a:spLocks noGrp="1"/>
          </p:cNvSpPr>
          <p:nvPr>
            <p:ph type="body" sz="quarter" idx="36"/>
          </p:nvPr>
        </p:nvSpPr>
        <p:spPr>
          <a:xfrm>
            <a:off x="418643" y="1093106"/>
            <a:ext cx="11341267" cy="307777"/>
          </a:xfrm>
        </p:spPr>
        <p:txBody>
          <a:bodyPr/>
          <a:lstStyle/>
          <a:p>
            <a:r>
              <a:rPr lang="en-US" dirty="0"/>
              <a:t>Reports include: Activity Group, Campaign, Threat Summary</a:t>
            </a:r>
          </a:p>
        </p:txBody>
      </p:sp>
      <p:sp>
        <p:nvSpPr>
          <p:cNvPr id="6" name="Text Placeholder 5"/>
          <p:cNvSpPr>
            <a:spLocks noGrp="1"/>
          </p:cNvSpPr>
          <p:nvPr>
            <p:ph type="body" sz="quarter" idx="11"/>
          </p:nvPr>
        </p:nvSpPr>
        <p:spPr/>
        <p:txBody>
          <a:bodyPr/>
          <a:lstStyle/>
          <a:p>
            <a:pPr lvl="1"/>
            <a:r>
              <a:rPr lang="en-US" dirty="0"/>
              <a:t>Attacker’s identity or associations (if this information is available)</a:t>
            </a:r>
          </a:p>
        </p:txBody>
      </p:sp>
      <p:sp>
        <p:nvSpPr>
          <p:cNvPr id="2" name="Text Placeholder 1"/>
          <p:cNvSpPr>
            <a:spLocks noGrp="1"/>
          </p:cNvSpPr>
          <p:nvPr>
            <p:ph type="body" sz="quarter" idx="15"/>
          </p:nvPr>
        </p:nvSpPr>
        <p:spPr/>
        <p:txBody>
          <a:bodyPr/>
          <a:lstStyle/>
          <a:p>
            <a:pPr lvl="1"/>
            <a:r>
              <a:rPr lang="en-US" dirty="0"/>
              <a:t>Attackers’ objectives</a:t>
            </a:r>
          </a:p>
        </p:txBody>
      </p:sp>
      <p:sp>
        <p:nvSpPr>
          <p:cNvPr id="3" name="Text Placeholder 2"/>
          <p:cNvSpPr>
            <a:spLocks noGrp="1"/>
          </p:cNvSpPr>
          <p:nvPr>
            <p:ph type="body" sz="quarter" idx="17"/>
          </p:nvPr>
        </p:nvSpPr>
        <p:spPr/>
        <p:txBody>
          <a:bodyPr/>
          <a:lstStyle/>
          <a:p>
            <a:pPr lvl="1"/>
            <a:r>
              <a:rPr lang="en-US" dirty="0"/>
              <a:t>Current and historical attack campaigns (if this information is available)</a:t>
            </a:r>
          </a:p>
        </p:txBody>
      </p:sp>
      <p:sp>
        <p:nvSpPr>
          <p:cNvPr id="4" name="Text Placeholder 3"/>
          <p:cNvSpPr>
            <a:spLocks noGrp="1"/>
          </p:cNvSpPr>
          <p:nvPr>
            <p:ph type="body" sz="quarter" idx="19"/>
          </p:nvPr>
        </p:nvSpPr>
        <p:spPr/>
        <p:txBody>
          <a:bodyPr/>
          <a:lstStyle/>
          <a:p>
            <a:pPr lvl="1"/>
            <a:r>
              <a:rPr lang="en-US" dirty="0"/>
              <a:t>Attackers’ tactics, tools, and procedures</a:t>
            </a:r>
          </a:p>
        </p:txBody>
      </p:sp>
      <p:grpSp>
        <p:nvGrpSpPr>
          <p:cNvPr id="271" name="Group 270">
            <a:extLst>
              <a:ext uri="{FF2B5EF4-FFF2-40B4-BE49-F238E27FC236}">
                <a16:creationId xmlns:a16="http://schemas.microsoft.com/office/drawing/2014/main" id="{096ADC66-2CA0-4F05-A835-ED5DEEE8AC99}"/>
              </a:ext>
            </a:extLst>
          </p:cNvPr>
          <p:cNvGrpSpPr/>
          <p:nvPr/>
        </p:nvGrpSpPr>
        <p:grpSpPr>
          <a:xfrm>
            <a:off x="6425743" y="1493664"/>
            <a:ext cx="717140" cy="717242"/>
            <a:chOff x="418643" y="1493664"/>
            <a:chExt cx="717140" cy="717242"/>
          </a:xfrm>
        </p:grpSpPr>
        <p:grpSp>
          <p:nvGrpSpPr>
            <p:cNvPr id="272" name="Group 271">
              <a:extLst>
                <a:ext uri="{FF2B5EF4-FFF2-40B4-BE49-F238E27FC236}">
                  <a16:creationId xmlns:a16="http://schemas.microsoft.com/office/drawing/2014/main" id="{5CC0EB1D-3183-43E7-A99F-684239D51F84}"/>
                </a:ext>
              </a:extLst>
            </p:cNvPr>
            <p:cNvGrpSpPr/>
            <p:nvPr/>
          </p:nvGrpSpPr>
          <p:grpSpPr>
            <a:xfrm>
              <a:off x="418643" y="1493664"/>
              <a:ext cx="717140" cy="717242"/>
              <a:chOff x="418643" y="1493664"/>
              <a:chExt cx="717140" cy="717242"/>
            </a:xfrm>
          </p:grpSpPr>
          <p:sp>
            <p:nvSpPr>
              <p:cNvPr id="274" name="Freeform 5">
                <a:extLst>
                  <a:ext uri="{FF2B5EF4-FFF2-40B4-BE49-F238E27FC236}">
                    <a16:creationId xmlns:a16="http://schemas.microsoft.com/office/drawing/2014/main" id="{F8413D0E-C8B3-4A51-9AA2-3C13967843EE}"/>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5" name="Freeform 6">
                <a:extLst>
                  <a:ext uri="{FF2B5EF4-FFF2-40B4-BE49-F238E27FC236}">
                    <a16:creationId xmlns:a16="http://schemas.microsoft.com/office/drawing/2014/main" id="{D1BD0FC7-EDDE-4264-B3CE-7D461679F4D4}"/>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3" name="Lock" title="Icon of a padlock">
              <a:extLst>
                <a:ext uri="{FF2B5EF4-FFF2-40B4-BE49-F238E27FC236}">
                  <a16:creationId xmlns:a16="http://schemas.microsoft.com/office/drawing/2014/main" id="{0AE59C0B-9DC2-470F-BC36-5A052FFD6B74}"/>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Associated indicators of compromise (</a:t>
            </a:r>
            <a:r>
              <a:rPr lang="en-US" dirty="0" err="1"/>
              <a:t>IoC</a:t>
            </a:r>
            <a:r>
              <a:rPr lang="en-US" dirty="0"/>
              <a:t>) such as URLs and file hashes</a:t>
            </a:r>
          </a:p>
        </p:txBody>
      </p:sp>
      <p:grpSp>
        <p:nvGrpSpPr>
          <p:cNvPr id="266" name="Group 265">
            <a:extLst>
              <a:ext uri="{FF2B5EF4-FFF2-40B4-BE49-F238E27FC236}">
                <a16:creationId xmlns:a16="http://schemas.microsoft.com/office/drawing/2014/main" id="{9873782D-71C7-423C-90FA-388285218824}"/>
              </a:ext>
            </a:extLst>
          </p:cNvPr>
          <p:cNvGrpSpPr/>
          <p:nvPr/>
        </p:nvGrpSpPr>
        <p:grpSpPr>
          <a:xfrm>
            <a:off x="6425743" y="2324084"/>
            <a:ext cx="717140" cy="717242"/>
            <a:chOff x="418643" y="2324084"/>
            <a:chExt cx="717140" cy="717242"/>
          </a:xfrm>
        </p:grpSpPr>
        <p:grpSp>
          <p:nvGrpSpPr>
            <p:cNvPr id="267" name="Group 266">
              <a:extLst>
                <a:ext uri="{FF2B5EF4-FFF2-40B4-BE49-F238E27FC236}">
                  <a16:creationId xmlns:a16="http://schemas.microsoft.com/office/drawing/2014/main" id="{2FFDE3C8-66F6-4E95-B83B-C672D5A0E88F}"/>
                </a:ext>
              </a:extLst>
            </p:cNvPr>
            <p:cNvGrpSpPr/>
            <p:nvPr/>
          </p:nvGrpSpPr>
          <p:grpSpPr>
            <a:xfrm>
              <a:off x="418643" y="2324084"/>
              <a:ext cx="717140" cy="717242"/>
              <a:chOff x="418643" y="2324084"/>
              <a:chExt cx="717140" cy="717242"/>
            </a:xfrm>
          </p:grpSpPr>
          <p:sp>
            <p:nvSpPr>
              <p:cNvPr id="269" name="Freeform 5">
                <a:extLst>
                  <a:ext uri="{FF2B5EF4-FFF2-40B4-BE49-F238E27FC236}">
                    <a16:creationId xmlns:a16="http://schemas.microsoft.com/office/drawing/2014/main" id="{074AE586-5C38-466A-87BC-B1950228B10D}"/>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0" name="Freeform 6">
                <a:extLst>
                  <a:ext uri="{FF2B5EF4-FFF2-40B4-BE49-F238E27FC236}">
                    <a16:creationId xmlns:a16="http://schemas.microsoft.com/office/drawing/2014/main" id="{B10F7902-8DC7-4701-89DB-1BA94B5314B3}"/>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8" name="shield_3" title="Icon of a shield with an exclamation point inside">
              <a:extLst>
                <a:ext uri="{FF2B5EF4-FFF2-40B4-BE49-F238E27FC236}">
                  <a16:creationId xmlns:a16="http://schemas.microsoft.com/office/drawing/2014/main" id="{7DDD0499-F24E-4F46-9EE5-7957E3C1AD3E}"/>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a:xfrm>
            <a:off x="7379942" y="2194362"/>
            <a:ext cx="4393416" cy="658368"/>
          </a:xfrm>
        </p:spPr>
        <p:txBody>
          <a:bodyPr/>
          <a:lstStyle/>
          <a:p>
            <a:pPr lvl="1"/>
            <a:endParaRPr lang="en-US" dirty="0"/>
          </a:p>
          <a:p>
            <a:pPr lvl="1"/>
            <a:r>
              <a:rPr lang="en-US" dirty="0"/>
              <a:t>Victimology, which is the industry and geographic prevalence to assist you in determining if your Azure resources are at risk</a:t>
            </a:r>
          </a:p>
        </p:txBody>
      </p:sp>
      <p:grpSp>
        <p:nvGrpSpPr>
          <p:cNvPr id="276" name="Group 275">
            <a:extLst>
              <a:ext uri="{FF2B5EF4-FFF2-40B4-BE49-F238E27FC236}">
                <a16:creationId xmlns:a16="http://schemas.microsoft.com/office/drawing/2014/main" id="{A3CFA6DC-8A6A-4785-B4EE-D01A516CD6E7}"/>
              </a:ext>
            </a:extLst>
          </p:cNvPr>
          <p:cNvGrpSpPr/>
          <p:nvPr/>
        </p:nvGrpSpPr>
        <p:grpSpPr>
          <a:xfrm>
            <a:off x="6425743" y="3154504"/>
            <a:ext cx="717140" cy="717242"/>
            <a:chOff x="418643" y="3154504"/>
            <a:chExt cx="717140" cy="717242"/>
          </a:xfrm>
        </p:grpSpPr>
        <p:grpSp>
          <p:nvGrpSpPr>
            <p:cNvPr id="277" name="Group 276">
              <a:extLst>
                <a:ext uri="{FF2B5EF4-FFF2-40B4-BE49-F238E27FC236}">
                  <a16:creationId xmlns:a16="http://schemas.microsoft.com/office/drawing/2014/main" id="{8E3E91EE-ABA4-4C15-AC72-9CC5A6BADB8D}"/>
                </a:ext>
              </a:extLst>
            </p:cNvPr>
            <p:cNvGrpSpPr/>
            <p:nvPr/>
          </p:nvGrpSpPr>
          <p:grpSpPr>
            <a:xfrm>
              <a:off x="418643" y="3154504"/>
              <a:ext cx="717140" cy="717242"/>
              <a:chOff x="418643" y="3154504"/>
              <a:chExt cx="717140" cy="717242"/>
            </a:xfrm>
          </p:grpSpPr>
          <p:sp>
            <p:nvSpPr>
              <p:cNvPr id="279" name="Freeform 5">
                <a:extLst>
                  <a:ext uri="{FF2B5EF4-FFF2-40B4-BE49-F238E27FC236}">
                    <a16:creationId xmlns:a16="http://schemas.microsoft.com/office/drawing/2014/main" id="{009BCBF2-0E7C-43EB-91F7-36A03B90798C}"/>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0" name="Freeform 6">
                <a:extLst>
                  <a:ext uri="{FF2B5EF4-FFF2-40B4-BE49-F238E27FC236}">
                    <a16:creationId xmlns:a16="http://schemas.microsoft.com/office/drawing/2014/main" id="{566B5BC1-EBCC-4457-A929-6B81C426744B}"/>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8" name="safe" title="Icon of a locked safe">
              <a:extLst>
                <a:ext uri="{FF2B5EF4-FFF2-40B4-BE49-F238E27FC236}">
                  <a16:creationId xmlns:a16="http://schemas.microsoft.com/office/drawing/2014/main" id="{9988D95E-6281-4B20-98C6-756B3BB5C890}"/>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Mitigation and remediation information</a:t>
            </a:r>
          </a:p>
        </p:txBody>
      </p:sp>
      <p:grpSp>
        <p:nvGrpSpPr>
          <p:cNvPr id="16" name="Group 15">
            <a:extLst>
              <a:ext uri="{FF2B5EF4-FFF2-40B4-BE49-F238E27FC236}">
                <a16:creationId xmlns:a16="http://schemas.microsoft.com/office/drawing/2014/main" id="{B0894BA9-3482-411E-B730-1DBFE007AF59}"/>
              </a:ext>
            </a:extLst>
          </p:cNvPr>
          <p:cNvGrpSpPr/>
          <p:nvPr/>
        </p:nvGrpSpPr>
        <p:grpSpPr>
          <a:xfrm>
            <a:off x="418643" y="2324084"/>
            <a:ext cx="717140" cy="717242"/>
            <a:chOff x="418643" y="2324084"/>
            <a:chExt cx="717140" cy="717242"/>
          </a:xfrm>
        </p:grpSpPr>
        <p:grpSp>
          <p:nvGrpSpPr>
            <p:cNvPr id="15" name="Group 14">
              <a:extLst>
                <a:ext uri="{FF2B5EF4-FFF2-40B4-BE49-F238E27FC236}">
                  <a16:creationId xmlns:a16="http://schemas.microsoft.com/office/drawing/2014/main" id="{491C6C85-7DC3-4C06-B89A-6FB924459E04}"/>
                </a:ext>
              </a:extLst>
            </p:cNvPr>
            <p:cNvGrpSpPr/>
            <p:nvPr/>
          </p:nvGrpSpPr>
          <p:grpSpPr>
            <a:xfrm>
              <a:off x="418643" y="2324084"/>
              <a:ext cx="717140" cy="717242"/>
              <a:chOff x="418643" y="2324084"/>
              <a:chExt cx="717140" cy="717242"/>
            </a:xfrm>
          </p:grpSpPr>
          <p:sp>
            <p:nvSpPr>
              <p:cNvPr id="198" name="Freeform 5">
                <a:extLst>
                  <a:ext uri="{FF2B5EF4-FFF2-40B4-BE49-F238E27FC236}">
                    <a16:creationId xmlns:a16="http://schemas.microsoft.com/office/drawing/2014/main" id="{3AF44145-EEA0-4DBE-9069-E61BE629599F}"/>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
                <a:extLst>
                  <a:ext uri="{FF2B5EF4-FFF2-40B4-BE49-F238E27FC236}">
                    <a16:creationId xmlns:a16="http://schemas.microsoft.com/office/drawing/2014/main" id="{191EA26E-720D-4C90-A7FA-925B6722AAC7}"/>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1" name="shield_3" title="Icon of a shield with an exclamation point inside">
              <a:extLst>
                <a:ext uri="{FF2B5EF4-FFF2-40B4-BE49-F238E27FC236}">
                  <a16:creationId xmlns:a16="http://schemas.microsoft.com/office/drawing/2014/main" id="{C6C74267-FDB0-4064-9163-86411AAD4625}"/>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20FB7889-7635-49AA-A80A-D6E0AF2B8B24}"/>
              </a:ext>
            </a:extLst>
          </p:cNvPr>
          <p:cNvGrpSpPr/>
          <p:nvPr/>
        </p:nvGrpSpPr>
        <p:grpSpPr>
          <a:xfrm>
            <a:off x="418643" y="1493664"/>
            <a:ext cx="717140" cy="717242"/>
            <a:chOff x="418643" y="1493664"/>
            <a:chExt cx="717140" cy="717242"/>
          </a:xfrm>
        </p:grpSpPr>
        <p:grpSp>
          <p:nvGrpSpPr>
            <p:cNvPr id="13" name="Group 12">
              <a:extLst>
                <a:ext uri="{FF2B5EF4-FFF2-40B4-BE49-F238E27FC236}">
                  <a16:creationId xmlns:a16="http://schemas.microsoft.com/office/drawing/2014/main" id="{E6A051DA-3F06-4B5B-9058-D5326791B3FC}"/>
                </a:ext>
              </a:extLst>
            </p:cNvPr>
            <p:cNvGrpSpPr/>
            <p:nvPr/>
          </p:nvGrpSpPr>
          <p:grpSpPr>
            <a:xfrm>
              <a:off x="418643" y="1493664"/>
              <a:ext cx="717140" cy="717242"/>
              <a:chOff x="418643" y="1493664"/>
              <a:chExt cx="717140" cy="717242"/>
            </a:xfrm>
          </p:grpSpPr>
          <p:sp>
            <p:nvSpPr>
              <p:cNvPr id="351" name="Freeform 5">
                <a:extLst>
                  <a:ext uri="{FF2B5EF4-FFF2-40B4-BE49-F238E27FC236}">
                    <a16:creationId xmlns:a16="http://schemas.microsoft.com/office/drawing/2014/main" id="{23A14D2B-D9E9-426F-8F5A-F606D51DCC17}"/>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2" name="Freeform 6">
                <a:extLst>
                  <a:ext uri="{FF2B5EF4-FFF2-40B4-BE49-F238E27FC236}">
                    <a16:creationId xmlns:a16="http://schemas.microsoft.com/office/drawing/2014/main" id="{DAAF555F-E566-4485-B344-707C0A2B8645}"/>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2" name="Lock" title="Icon of a padlock">
              <a:extLst>
                <a:ext uri="{FF2B5EF4-FFF2-40B4-BE49-F238E27FC236}">
                  <a16:creationId xmlns:a16="http://schemas.microsoft.com/office/drawing/2014/main" id="{AB540625-5AFE-4328-8F9E-DE7D128A0F8F}"/>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EE4A54EB-AA8D-4F8C-861F-46C6FAFCFF91}"/>
              </a:ext>
            </a:extLst>
          </p:cNvPr>
          <p:cNvGrpSpPr/>
          <p:nvPr/>
        </p:nvGrpSpPr>
        <p:grpSpPr>
          <a:xfrm>
            <a:off x="418643" y="3154504"/>
            <a:ext cx="717140" cy="717242"/>
            <a:chOff x="418643" y="3154504"/>
            <a:chExt cx="717140" cy="717242"/>
          </a:xfrm>
        </p:grpSpPr>
        <p:grpSp>
          <p:nvGrpSpPr>
            <p:cNvPr id="18" name="Group 17">
              <a:extLst>
                <a:ext uri="{FF2B5EF4-FFF2-40B4-BE49-F238E27FC236}">
                  <a16:creationId xmlns:a16="http://schemas.microsoft.com/office/drawing/2014/main" id="{00DCDA51-3114-4C61-9516-C0C87572E49E}"/>
                </a:ext>
              </a:extLst>
            </p:cNvPr>
            <p:cNvGrpSpPr/>
            <p:nvPr/>
          </p:nvGrpSpPr>
          <p:grpSpPr>
            <a:xfrm>
              <a:off x="418643" y="3154504"/>
              <a:ext cx="717140" cy="717242"/>
              <a:chOff x="418643" y="3154504"/>
              <a:chExt cx="717140" cy="717242"/>
            </a:xfrm>
          </p:grpSpPr>
          <p:sp>
            <p:nvSpPr>
              <p:cNvPr id="216" name="Freeform 5">
                <a:extLst>
                  <a:ext uri="{FF2B5EF4-FFF2-40B4-BE49-F238E27FC236}">
                    <a16:creationId xmlns:a16="http://schemas.microsoft.com/office/drawing/2014/main" id="{D5F6B490-BB29-4C7C-B47F-7E8211464298}"/>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6">
                <a:extLst>
                  <a:ext uri="{FF2B5EF4-FFF2-40B4-BE49-F238E27FC236}">
                    <a16:creationId xmlns:a16="http://schemas.microsoft.com/office/drawing/2014/main" id="{7A30DBBF-624E-4D04-94E2-55918F03855E}"/>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3" name="safe" title="Icon of a locked safe">
              <a:extLst>
                <a:ext uri="{FF2B5EF4-FFF2-40B4-BE49-F238E27FC236}">
                  <a16:creationId xmlns:a16="http://schemas.microsoft.com/office/drawing/2014/main" id="{ABBA5103-4B9B-4B6D-A108-08CEC9BFD8D2}"/>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7A05BF10-2211-444F-9E35-823373B423A0}"/>
              </a:ext>
            </a:extLst>
          </p:cNvPr>
          <p:cNvGrpSpPr/>
          <p:nvPr/>
        </p:nvGrpSpPr>
        <p:grpSpPr>
          <a:xfrm>
            <a:off x="418643" y="3984924"/>
            <a:ext cx="717140" cy="717242"/>
            <a:chOff x="418643" y="3984924"/>
            <a:chExt cx="717140" cy="717242"/>
          </a:xfrm>
        </p:grpSpPr>
        <p:grpSp>
          <p:nvGrpSpPr>
            <p:cNvPr id="20" name="Group 19">
              <a:extLst>
                <a:ext uri="{FF2B5EF4-FFF2-40B4-BE49-F238E27FC236}">
                  <a16:creationId xmlns:a16="http://schemas.microsoft.com/office/drawing/2014/main" id="{7DB2BA6C-7C4C-4358-A2D6-2CF8DAE61AF9}"/>
                </a:ext>
              </a:extLst>
            </p:cNvPr>
            <p:cNvGrpSpPr/>
            <p:nvPr/>
          </p:nvGrpSpPr>
          <p:grpSpPr>
            <a:xfrm>
              <a:off x="418643" y="3984924"/>
              <a:ext cx="717140" cy="717242"/>
              <a:chOff x="418643" y="3984924"/>
              <a:chExt cx="717140" cy="717242"/>
            </a:xfrm>
          </p:grpSpPr>
          <p:sp>
            <p:nvSpPr>
              <p:cNvPr id="328" name="Freeform 5">
                <a:extLst>
                  <a:ext uri="{FF2B5EF4-FFF2-40B4-BE49-F238E27FC236}">
                    <a16:creationId xmlns:a16="http://schemas.microsoft.com/office/drawing/2014/main" id="{A558858C-9AB6-4676-B863-76BCCBE72024}"/>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9" name="Freeform 6">
                <a:extLst>
                  <a:ext uri="{FF2B5EF4-FFF2-40B4-BE49-F238E27FC236}">
                    <a16:creationId xmlns:a16="http://schemas.microsoft.com/office/drawing/2014/main" id="{6B11F96F-F2E4-4A01-936D-6000E08C090C}"/>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4" name="key" title="Icon of a key">
              <a:extLst>
                <a:ext uri="{FF2B5EF4-FFF2-40B4-BE49-F238E27FC236}">
                  <a16:creationId xmlns:a16="http://schemas.microsoft.com/office/drawing/2014/main" id="{EF5980AD-9BD6-4EBD-A9C8-44B484F00287}"/>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4">
            <a:extLst>
              <a:ext uri="{FF2B5EF4-FFF2-40B4-BE49-F238E27FC236}">
                <a16:creationId xmlns:a16="http://schemas.microsoft.com/office/drawing/2014/main" id="{2F0EBEE8-00F5-4590-BCF7-ED5E423DBA64}"/>
              </a:ext>
            </a:extLst>
          </p:cNvPr>
          <p:cNvSpPr/>
          <p:nvPr/>
        </p:nvSpPr>
        <p:spPr bwMode="auto">
          <a:xfrm>
            <a:off x="6962080" y="4492926"/>
            <a:ext cx="4957393" cy="658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476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Respond to alerts from Azure resources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Respond to Azure Defender for Key Vault alerts</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1"/>
            </a:solidFill>
          </a:ln>
        </p:spPr>
        <p:txBody>
          <a:bodyPr/>
          <a:lstStyle/>
          <a:p>
            <a:r>
              <a:rPr lang="en-US" dirty="0"/>
              <a:t>Respond to Azure Defender for DNS alerts</a:t>
            </a:r>
          </a:p>
        </p:txBody>
      </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1"/>
            </a:solidFill>
          </a:ln>
        </p:spPr>
        <p:txBody>
          <a:bodyPr/>
          <a:lstStyle/>
          <a:p>
            <a:r>
              <a:rPr lang="en-US" dirty="0"/>
              <a:t>Respond to Azure Defender for Resource Manager alerts</a:t>
            </a:r>
          </a:p>
        </p:txBody>
      </p:sp>
      <p:grpSp>
        <p:nvGrpSpPr>
          <p:cNvPr id="11" name="Group 10">
            <a:extLst>
              <a:ext uri="{FF2B5EF4-FFF2-40B4-BE49-F238E27FC236}">
                <a16:creationId xmlns:a16="http://schemas.microsoft.com/office/drawing/2014/main" id="{4BDC3E0C-D0A0-4491-8D67-1C8169F55EA9}"/>
              </a:ext>
            </a:extLst>
          </p:cNvPr>
          <p:cNvGrpSpPr/>
          <p:nvPr/>
        </p:nvGrpSpPr>
        <p:grpSpPr>
          <a:xfrm>
            <a:off x="3166954" y="3156043"/>
            <a:ext cx="723714" cy="723714"/>
            <a:chOff x="3166954" y="3156043"/>
            <a:chExt cx="723714" cy="723714"/>
          </a:xfrm>
        </p:grpSpPr>
        <p:grpSp>
          <p:nvGrpSpPr>
            <p:cNvPr id="10" name="Group 9">
              <a:extLst>
                <a:ext uri="{FF2B5EF4-FFF2-40B4-BE49-F238E27FC236}">
                  <a16:creationId xmlns:a16="http://schemas.microsoft.com/office/drawing/2014/main" id="{1313D4DB-0B7E-4832-8978-92337971DE5B}"/>
                </a:ext>
              </a:extLst>
            </p:cNvPr>
            <p:cNvGrpSpPr/>
            <p:nvPr/>
          </p:nvGrpSpPr>
          <p:grpSpPr>
            <a:xfrm>
              <a:off x="3166954" y="3156043"/>
              <a:ext cx="723714" cy="723714"/>
              <a:chOff x="3166954" y="3156043"/>
              <a:chExt cx="723714" cy="723714"/>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3166954" y="3156043"/>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3166954" y="3156043"/>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3224205" y="3213294"/>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2" name="Lock" title="Icon of a padlock">
              <a:extLst>
                <a:ext uri="{FF2B5EF4-FFF2-40B4-BE49-F238E27FC236}">
                  <a16:creationId xmlns:a16="http://schemas.microsoft.com/office/drawing/2014/main" id="{0C19E37A-D30D-48D6-AC61-125227A5394F}"/>
                </a:ext>
              </a:extLst>
            </p:cNvPr>
            <p:cNvSpPr>
              <a:spLocks noChangeAspect="1" noEditPoints="1"/>
            </p:cNvSpPr>
            <p:nvPr/>
          </p:nvSpPr>
          <p:spPr bwMode="auto">
            <a:xfrm>
              <a:off x="3386483" y="3323317"/>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51E1FE2D-778D-4CA4-B36C-6C6CBCCFB75C}"/>
              </a:ext>
            </a:extLst>
          </p:cNvPr>
          <p:cNvGrpSpPr/>
          <p:nvPr/>
        </p:nvGrpSpPr>
        <p:grpSpPr>
          <a:xfrm>
            <a:off x="7012307" y="3156043"/>
            <a:ext cx="723714" cy="723714"/>
            <a:chOff x="7012307" y="3156043"/>
            <a:chExt cx="723714" cy="723714"/>
          </a:xfrm>
        </p:grpSpPr>
        <p:grpSp>
          <p:nvGrpSpPr>
            <p:cNvPr id="8" name="Group 7">
              <a:extLst>
                <a:ext uri="{FF2B5EF4-FFF2-40B4-BE49-F238E27FC236}">
                  <a16:creationId xmlns:a16="http://schemas.microsoft.com/office/drawing/2014/main" id="{6617278B-B9D2-49D7-83B9-2B7347DE1CDC}"/>
                </a:ext>
              </a:extLst>
            </p:cNvPr>
            <p:cNvGrpSpPr/>
            <p:nvPr/>
          </p:nvGrpSpPr>
          <p:grpSpPr>
            <a:xfrm>
              <a:off x="7012307" y="3156043"/>
              <a:ext cx="723714" cy="723714"/>
              <a:chOff x="7012307" y="3156043"/>
              <a:chExt cx="723714" cy="723714"/>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7012307" y="3156043"/>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7012307" y="3156043"/>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7069558" y="3213294"/>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 name="Lock" title="Icon of a padlock">
              <a:extLst>
                <a:ext uri="{FF2B5EF4-FFF2-40B4-BE49-F238E27FC236}">
                  <a16:creationId xmlns:a16="http://schemas.microsoft.com/office/drawing/2014/main" id="{FBAFF0D3-2086-4C65-847D-88AB390FD7ED}"/>
                </a:ext>
              </a:extLst>
            </p:cNvPr>
            <p:cNvSpPr>
              <a:spLocks noChangeAspect="1" noEditPoints="1"/>
            </p:cNvSpPr>
            <p:nvPr/>
          </p:nvSpPr>
          <p:spPr bwMode="auto">
            <a:xfrm>
              <a:off x="7253418" y="3323317"/>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ED47ED47-AF5E-4028-9852-E80D1940A5AE}"/>
              </a:ext>
            </a:extLst>
          </p:cNvPr>
          <p:cNvGrpSpPr/>
          <p:nvPr/>
        </p:nvGrpSpPr>
        <p:grpSpPr>
          <a:xfrm>
            <a:off x="10833744" y="3156043"/>
            <a:ext cx="723714" cy="723714"/>
            <a:chOff x="10833744" y="3156043"/>
            <a:chExt cx="723714" cy="723714"/>
          </a:xfrm>
        </p:grpSpPr>
        <p:grpSp>
          <p:nvGrpSpPr>
            <p:cNvPr id="5" name="Group 4">
              <a:extLst>
                <a:ext uri="{FF2B5EF4-FFF2-40B4-BE49-F238E27FC236}">
                  <a16:creationId xmlns:a16="http://schemas.microsoft.com/office/drawing/2014/main" id="{CDEAEC42-DF6E-4E12-BA81-648964DB5758}"/>
                </a:ext>
              </a:extLst>
            </p:cNvPr>
            <p:cNvGrpSpPr/>
            <p:nvPr/>
          </p:nvGrpSpPr>
          <p:grpSpPr>
            <a:xfrm>
              <a:off x="10833744" y="3156043"/>
              <a:ext cx="723714" cy="723714"/>
              <a:chOff x="10833744" y="3156043"/>
              <a:chExt cx="723714" cy="723714"/>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10833744" y="3156043"/>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10833744" y="3156043"/>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10890995" y="3212560"/>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4" name="Lock" title="Icon of a padlock">
              <a:extLst>
                <a:ext uri="{FF2B5EF4-FFF2-40B4-BE49-F238E27FC236}">
                  <a16:creationId xmlns:a16="http://schemas.microsoft.com/office/drawing/2014/main" id="{ED29EBBE-6798-4819-B90A-B102F9708840}"/>
                </a:ext>
              </a:extLst>
            </p:cNvPr>
            <p:cNvSpPr>
              <a:spLocks noChangeAspect="1" noEditPoints="1"/>
            </p:cNvSpPr>
            <p:nvPr/>
          </p:nvSpPr>
          <p:spPr bwMode="auto">
            <a:xfrm>
              <a:off x="11064064" y="3334058"/>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1016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8734681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18E1-ECCA-455A-969D-D83EAAA9C932}"/>
              </a:ext>
            </a:extLst>
          </p:cNvPr>
          <p:cNvSpPr>
            <a:spLocks noGrp="1"/>
          </p:cNvSpPr>
          <p:nvPr>
            <p:ph type="title"/>
          </p:nvPr>
        </p:nvSpPr>
        <p:spPr>
          <a:xfrm>
            <a:off x="5833876" y="497958"/>
            <a:ext cx="5772906" cy="430826"/>
          </a:xfrm>
        </p:spPr>
        <p:txBody>
          <a:bodyPr/>
          <a:lstStyle/>
          <a:p>
            <a:r>
              <a:rPr lang="en-US" dirty="0"/>
              <a:t>Knowledge check</a:t>
            </a:r>
          </a:p>
        </p:txBody>
      </p:sp>
      <p:pic>
        <p:nvPicPr>
          <p:cNvPr id="12" name="Picture 11" descr="Icon of two rectangles with magnifying glass ">
            <a:extLst>
              <a:ext uri="{FF2B5EF4-FFF2-40B4-BE49-F238E27FC236}">
                <a16:creationId xmlns:a16="http://schemas.microsoft.com/office/drawing/2014/main" id="{99DF4995-B1A7-4ADB-A032-450AAD262890}"/>
              </a:ext>
            </a:extLst>
          </p:cNvPr>
          <p:cNvPicPr>
            <a:picLocks noChangeAspect="1"/>
          </p:cNvPicPr>
          <p:nvPr/>
        </p:nvPicPr>
        <p:blipFill>
          <a:blip r:embed="rId2"/>
          <a:stretch>
            <a:fillRect/>
          </a:stretch>
        </p:blipFill>
        <p:spPr>
          <a:xfrm>
            <a:off x="5832381" y="1827165"/>
            <a:ext cx="933776" cy="933776"/>
          </a:xfrm>
          <a:prstGeom prst="rect">
            <a:avLst/>
          </a:prstGeom>
        </p:spPr>
      </p:pic>
      <p:sp>
        <p:nvSpPr>
          <p:cNvPr id="7" name="Rectangle 6">
            <a:extLst>
              <a:ext uri="{FF2B5EF4-FFF2-40B4-BE49-F238E27FC236}">
                <a16:creationId xmlns:a16="http://schemas.microsoft.com/office/drawing/2014/main" id="{5DA4E4D7-5AC6-4B62-B71D-69BBC627BFE5}"/>
              </a:ext>
              <a:ext uri="{C183D7F6-B498-43B3-948B-1728B52AA6E4}">
                <adec:decorative xmlns:adec="http://schemas.microsoft.com/office/drawing/2017/decorative" val="0"/>
              </a:ext>
            </a:extLst>
          </p:cNvPr>
          <p:cNvSpPr/>
          <p:nvPr/>
        </p:nvSpPr>
        <p:spPr bwMode="auto">
          <a:xfrm>
            <a:off x="5833875" y="2993927"/>
            <a:ext cx="3044999" cy="1086215"/>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noAutofit/>
          </a:bodyPr>
          <a:lstStyle/>
          <a:p>
            <a:pPr lvl="0" fontAlgn="base"/>
            <a:r>
              <a:rPr lang="en-US" sz="2353" dirty="0"/>
              <a:t>Check your knowledge with the module quiz in your course viewer</a:t>
            </a:r>
          </a:p>
        </p:txBody>
      </p:sp>
    </p:spTree>
    <p:extLst>
      <p:ext uri="{BB962C8B-B14F-4D97-AF65-F5344CB8AC3E}">
        <p14:creationId xmlns:p14="http://schemas.microsoft.com/office/powerpoint/2010/main" val="25409126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613498" y="3238885"/>
            <a:ext cx="8852145" cy="380229"/>
          </a:xfrm>
        </p:spPr>
        <p:txBody>
          <a:bodyPr/>
          <a:lstStyle/>
          <a:p>
            <a:r>
              <a:rPr lang="en-US" dirty="0"/>
              <a:t>Lab 01 – Mitigate threats using Azure Defender</a:t>
            </a:r>
          </a:p>
        </p:txBody>
      </p:sp>
      <p:pic>
        <p:nvPicPr>
          <p:cNvPr id="6" name="Picture 5" descr="Icon of gear">
            <a:extLst>
              <a:ext uri="{FF2B5EF4-FFF2-40B4-BE49-F238E27FC236}">
                <a16:creationId xmlns:a16="http://schemas.microsoft.com/office/drawing/2014/main" id="{8A0E8F28-2D8C-4B4C-AE58-C4511C618216}"/>
              </a:ext>
            </a:extLst>
          </p:cNvPr>
          <p:cNvPicPr>
            <a:picLocks noChangeAspect="1"/>
          </p:cNvPicPr>
          <p:nvPr/>
        </p:nvPicPr>
        <p:blipFill>
          <a:blip r:embed="rId3"/>
          <a:stretch>
            <a:fillRect/>
          </a:stretch>
        </p:blipFill>
        <p:spPr>
          <a:xfrm>
            <a:off x="10230634" y="2938768"/>
            <a:ext cx="965341" cy="965341"/>
          </a:xfrm>
          <a:prstGeom prst="rect">
            <a:avLst/>
          </a:prstGeom>
        </p:spPr>
      </p:pic>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a:t>
            </a:r>
          </a:p>
        </p:txBody>
      </p:sp>
      <p:grpSp>
        <p:nvGrpSpPr>
          <p:cNvPr id="20" name="Group 19">
            <a:extLst>
              <a:ext uri="{FF2B5EF4-FFF2-40B4-BE49-F238E27FC236}">
                <a16:creationId xmlns:a16="http://schemas.microsoft.com/office/drawing/2014/main" id="{6E1333A4-D342-4A72-8E3F-FA9E1383EB47}"/>
              </a:ext>
            </a:extLst>
          </p:cNvPr>
          <p:cNvGrpSpPr/>
          <p:nvPr/>
        </p:nvGrpSpPr>
        <p:grpSpPr>
          <a:xfrm>
            <a:off x="424542" y="1977631"/>
            <a:ext cx="713232" cy="713232"/>
            <a:chOff x="418643" y="1423092"/>
            <a:chExt cx="713232" cy="713232"/>
          </a:xfrm>
        </p:grpSpPr>
        <p:sp>
          <p:nvSpPr>
            <p:cNvPr id="31" name="Freeform 5">
              <a:extLst>
                <a:ext uri="{FF2B5EF4-FFF2-40B4-BE49-F238E27FC236}">
                  <a16:creationId xmlns:a16="http://schemas.microsoft.com/office/drawing/2014/main" id="{0BD9F257-7671-45F5-AEC2-DD533D411D40}"/>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2" name="Freeform 6">
              <a:extLst>
                <a:ext uri="{FF2B5EF4-FFF2-40B4-BE49-F238E27FC236}">
                  <a16:creationId xmlns:a16="http://schemas.microsoft.com/office/drawing/2014/main" id="{B7893060-AB42-4EC0-AAE6-2BA91C8D5E7E}"/>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3" name="Text Placeholder 5">
            <a:extLst>
              <a:ext uri="{FF2B5EF4-FFF2-40B4-BE49-F238E27FC236}">
                <a16:creationId xmlns:a16="http://schemas.microsoft.com/office/drawing/2014/main" id="{517AA632-E0E6-44D2-951D-B069A1A55C47}"/>
              </a:ext>
            </a:extLst>
          </p:cNvPr>
          <p:cNvSpPr>
            <a:spLocks noGrp="1"/>
          </p:cNvSpPr>
          <p:nvPr>
            <p:ph type="body" sz="quarter" idx="11"/>
          </p:nvPr>
        </p:nvSpPr>
        <p:spPr>
          <a:xfrm>
            <a:off x="1395358" y="2011435"/>
            <a:ext cx="10383899" cy="645624"/>
          </a:xfrm>
        </p:spPr>
        <p:txBody>
          <a:bodyPr/>
          <a:lstStyle/>
          <a:p>
            <a:pPr lvl="1"/>
            <a:r>
              <a:rPr lang="en-US" dirty="0"/>
              <a:t>Enable Azure Defender</a:t>
            </a:r>
          </a:p>
        </p:txBody>
      </p:sp>
      <p:grpSp>
        <p:nvGrpSpPr>
          <p:cNvPr id="34" name="Group 33">
            <a:extLst>
              <a:ext uri="{FF2B5EF4-FFF2-40B4-BE49-F238E27FC236}">
                <a16:creationId xmlns:a16="http://schemas.microsoft.com/office/drawing/2014/main" id="{C6FDCCE5-CDDD-4062-9CA1-422F4799CD33}"/>
              </a:ext>
            </a:extLst>
          </p:cNvPr>
          <p:cNvGrpSpPr/>
          <p:nvPr/>
        </p:nvGrpSpPr>
        <p:grpSpPr>
          <a:xfrm>
            <a:off x="424542" y="2833028"/>
            <a:ext cx="713232" cy="713232"/>
            <a:chOff x="418643" y="2278489"/>
            <a:chExt cx="713232" cy="713232"/>
          </a:xfrm>
        </p:grpSpPr>
        <p:sp>
          <p:nvSpPr>
            <p:cNvPr id="35" name="Freeform 5">
              <a:extLst>
                <a:ext uri="{FF2B5EF4-FFF2-40B4-BE49-F238E27FC236}">
                  <a16:creationId xmlns:a16="http://schemas.microsoft.com/office/drawing/2014/main" id="{6EBA11B0-CF83-4233-A734-B5763E5A332D}"/>
                </a:ext>
              </a:extLst>
            </p:cNvPr>
            <p:cNvSpPr>
              <a:spLocks/>
            </p:cNvSpPr>
            <p:nvPr/>
          </p:nvSpPr>
          <p:spPr bwMode="auto">
            <a:xfrm>
              <a:off x="418643" y="2278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36" name="Freeform 6">
              <a:extLst>
                <a:ext uri="{FF2B5EF4-FFF2-40B4-BE49-F238E27FC236}">
                  <a16:creationId xmlns:a16="http://schemas.microsoft.com/office/drawing/2014/main" id="{BE50C0F1-A1A2-41EC-BBD8-5D1F24634A72}"/>
                </a:ext>
              </a:extLst>
            </p:cNvPr>
            <p:cNvSpPr>
              <a:spLocks noEditPoints="1"/>
            </p:cNvSpPr>
            <p:nvPr/>
          </p:nvSpPr>
          <p:spPr bwMode="auto">
            <a:xfrm>
              <a:off x="468269" y="2329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7" name="Text Placeholder 1">
            <a:extLst>
              <a:ext uri="{FF2B5EF4-FFF2-40B4-BE49-F238E27FC236}">
                <a16:creationId xmlns:a16="http://schemas.microsoft.com/office/drawing/2014/main" id="{C16D3C94-6C19-4643-B0B9-8C2FF2F9A137}"/>
              </a:ext>
            </a:extLst>
          </p:cNvPr>
          <p:cNvSpPr>
            <a:spLocks noGrp="1"/>
          </p:cNvSpPr>
          <p:nvPr>
            <p:ph type="body" sz="quarter" idx="15"/>
          </p:nvPr>
        </p:nvSpPr>
        <p:spPr>
          <a:xfrm>
            <a:off x="1395358" y="2863965"/>
            <a:ext cx="10383899" cy="648900"/>
          </a:xfrm>
        </p:spPr>
        <p:txBody>
          <a:bodyPr/>
          <a:lstStyle/>
          <a:p>
            <a:pPr lvl="1"/>
            <a:r>
              <a:rPr lang="en-US" dirty="0"/>
              <a:t>Mitigate threats using Azure Defender</a:t>
            </a:r>
          </a:p>
        </p:txBody>
      </p:sp>
    </p:spTree>
    <p:extLst>
      <p:ext uri="{BB962C8B-B14F-4D97-AF65-F5344CB8AC3E}">
        <p14:creationId xmlns:p14="http://schemas.microsoft.com/office/powerpoint/2010/main" val="41444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Azure Defender features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Explain Azure Security Center features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499" y="4008694"/>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89370" y="4148142"/>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77767" y="4279205"/>
            <a:ext cx="4892985" cy="607124"/>
          </a:xfrm>
          <a:prstGeom prst="rect">
            <a:avLst/>
          </a:prstGeom>
          <a:noFill/>
        </p:spPr>
        <p:txBody>
          <a:bodyPr wrap="square" lIns="0" tIns="0" rIns="0" bIns="0" rtlCol="0" anchor="ctr">
            <a:noAutofit/>
          </a:bodyPr>
          <a:lstStyle/>
          <a:p>
            <a:r>
              <a:rPr lang="en-US" sz="1961" dirty="0"/>
              <a:t>Enable Azure Defender</a:t>
            </a:r>
          </a:p>
        </p:txBody>
      </p:sp>
    </p:spTree>
    <p:extLst>
      <p:ext uri="{BB962C8B-B14F-4D97-AF65-F5344CB8AC3E}">
        <p14:creationId xmlns:p14="http://schemas.microsoft.com/office/powerpoint/2010/main" val="29146351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9018C-8715-4C4C-AD3E-F4A47DB004F9}"/>
              </a:ext>
            </a:extLst>
          </p:cNvPr>
          <p:cNvSpPr>
            <a:spLocks noGrp="1"/>
          </p:cNvSpPr>
          <p:nvPr>
            <p:ph type="title"/>
          </p:nvPr>
        </p:nvSpPr>
        <p:spPr/>
        <p:txBody>
          <a:bodyPr/>
          <a:lstStyle/>
          <a:p>
            <a:r>
              <a:rPr lang="en-US" dirty="0"/>
              <a:t>Closing slide</a:t>
            </a:r>
          </a:p>
        </p:txBody>
      </p:sp>
    </p:spTree>
    <p:extLst>
      <p:ext uri="{BB962C8B-B14F-4D97-AF65-F5344CB8AC3E}">
        <p14:creationId xmlns:p14="http://schemas.microsoft.com/office/powerpoint/2010/main" val="174760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547735" y="283289"/>
            <a:ext cx="11341268" cy="680196"/>
          </a:xfrm>
        </p:spPr>
        <p:txBody>
          <a:bodyPr/>
          <a:lstStyle/>
          <a:p>
            <a:r>
              <a:rPr lang="en-US" dirty="0"/>
              <a:t>Explain Azure Defender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904050" y="911557"/>
            <a:ext cx="10383899" cy="777240"/>
          </a:xfrm>
        </p:spPr>
        <p:txBody>
          <a:bodyPr/>
          <a:lstStyle/>
          <a:p>
            <a:pPr>
              <a:lnSpc>
                <a:spcPct val="100000"/>
              </a:lnSpc>
            </a:pPr>
            <a:r>
              <a:rPr lang="en-US" sz="2000" dirty="0"/>
              <a:t>Azure Defender, brings advanced, intelligent protection to your Azure and hybrid resources and workloads.</a:t>
            </a:r>
          </a:p>
        </p:txBody>
      </p:sp>
      <p:pic>
        <p:nvPicPr>
          <p:cNvPr id="5" name="Picture 4" descr="Graphical user interface&#10;&#10;Description automatically generated">
            <a:extLst>
              <a:ext uri="{FF2B5EF4-FFF2-40B4-BE49-F238E27FC236}">
                <a16:creationId xmlns:a16="http://schemas.microsoft.com/office/drawing/2014/main" id="{13DFBA4F-18F8-4E0D-97D3-E14D8434CC41}"/>
              </a:ext>
            </a:extLst>
          </p:cNvPr>
          <p:cNvPicPr>
            <a:picLocks noChangeAspect="1"/>
          </p:cNvPicPr>
          <p:nvPr/>
        </p:nvPicPr>
        <p:blipFill>
          <a:blip r:embed="rId3"/>
          <a:stretch>
            <a:fillRect/>
          </a:stretch>
        </p:blipFill>
        <p:spPr>
          <a:xfrm>
            <a:off x="3004824" y="1453988"/>
            <a:ext cx="6902969" cy="5137802"/>
          </a:xfrm>
          <a:prstGeom prst="rect">
            <a:avLst/>
          </a:prstGeom>
        </p:spPr>
      </p:pic>
    </p:spTree>
    <p:extLst>
      <p:ext uri="{BB962C8B-B14F-4D97-AF65-F5344CB8AC3E}">
        <p14:creationId xmlns:p14="http://schemas.microsoft.com/office/powerpoint/2010/main" val="2473951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Explain Azure Security Center</a:t>
            </a:r>
          </a:p>
        </p:txBody>
      </p:sp>
      <p:grpSp>
        <p:nvGrpSpPr>
          <p:cNvPr id="102" name="Group 101">
            <a:extLst>
              <a:ext uri="{FF2B5EF4-FFF2-40B4-BE49-F238E27FC236}">
                <a16:creationId xmlns:a16="http://schemas.microsoft.com/office/drawing/2014/main" id="{E5541FA0-1C5A-43BC-A89D-5116921AAE15}"/>
              </a:ext>
            </a:extLst>
          </p:cNvPr>
          <p:cNvGrpSpPr/>
          <p:nvPr/>
        </p:nvGrpSpPr>
        <p:grpSpPr>
          <a:xfrm>
            <a:off x="418643" y="1327923"/>
            <a:ext cx="657682" cy="657682"/>
            <a:chOff x="418643" y="1487929"/>
            <a:chExt cx="717140" cy="717242"/>
          </a:xfrm>
        </p:grpSpPr>
        <p:grpSp>
          <p:nvGrpSpPr>
            <p:cNvPr id="103" name="Group 102">
              <a:extLst>
                <a:ext uri="{FF2B5EF4-FFF2-40B4-BE49-F238E27FC236}">
                  <a16:creationId xmlns:a16="http://schemas.microsoft.com/office/drawing/2014/main" id="{2EF1BB18-A486-4531-A75D-27CAF1A846B3}"/>
                </a:ext>
              </a:extLst>
            </p:cNvPr>
            <p:cNvGrpSpPr/>
            <p:nvPr/>
          </p:nvGrpSpPr>
          <p:grpSpPr>
            <a:xfrm>
              <a:off x="418643" y="1487929"/>
              <a:ext cx="717140" cy="717242"/>
              <a:chOff x="418643" y="1487929"/>
              <a:chExt cx="717140" cy="717242"/>
            </a:xfrm>
          </p:grpSpPr>
          <p:sp>
            <p:nvSpPr>
              <p:cNvPr id="116" name="Freeform 5">
                <a:extLst>
                  <a:ext uri="{FF2B5EF4-FFF2-40B4-BE49-F238E27FC236}">
                    <a16:creationId xmlns:a16="http://schemas.microsoft.com/office/drawing/2014/main" id="{AD1BA058-6363-4FBF-B641-0B5462D394A1}"/>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7" name="Freeform 6">
                <a:extLst>
                  <a:ext uri="{FF2B5EF4-FFF2-40B4-BE49-F238E27FC236}">
                    <a16:creationId xmlns:a16="http://schemas.microsoft.com/office/drawing/2014/main" id="{0A3F5201-8F1B-4B65-A0D4-8C00236F6FEA}"/>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5" name="Lock" title="Icon of a padlock">
              <a:extLst>
                <a:ext uri="{FF2B5EF4-FFF2-40B4-BE49-F238E27FC236}">
                  <a16:creationId xmlns:a16="http://schemas.microsoft.com/office/drawing/2014/main" id="{6E976E9B-C7F6-429C-9D57-A90E6A8C48F3}"/>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Strengthen security posture</a:t>
            </a:r>
          </a:p>
        </p:txBody>
      </p:sp>
      <p:grpSp>
        <p:nvGrpSpPr>
          <p:cNvPr id="118" name="Group 117">
            <a:extLst>
              <a:ext uri="{FF2B5EF4-FFF2-40B4-BE49-F238E27FC236}">
                <a16:creationId xmlns:a16="http://schemas.microsoft.com/office/drawing/2014/main" id="{314D4253-C61F-48D4-8158-A9837C524E4D}"/>
              </a:ext>
            </a:extLst>
          </p:cNvPr>
          <p:cNvGrpSpPr/>
          <p:nvPr/>
        </p:nvGrpSpPr>
        <p:grpSpPr>
          <a:xfrm>
            <a:off x="418643" y="2036817"/>
            <a:ext cx="657682" cy="657682"/>
            <a:chOff x="418643" y="2533089"/>
            <a:chExt cx="717140" cy="717242"/>
          </a:xfrm>
        </p:grpSpPr>
        <p:grpSp>
          <p:nvGrpSpPr>
            <p:cNvPr id="119" name="Group 118">
              <a:extLst>
                <a:ext uri="{FF2B5EF4-FFF2-40B4-BE49-F238E27FC236}">
                  <a16:creationId xmlns:a16="http://schemas.microsoft.com/office/drawing/2014/main" id="{9289628F-269A-492A-8C2C-20DA98FA17AA}"/>
                </a:ext>
              </a:extLst>
            </p:cNvPr>
            <p:cNvGrpSpPr/>
            <p:nvPr/>
          </p:nvGrpSpPr>
          <p:grpSpPr>
            <a:xfrm>
              <a:off x="418643" y="2533089"/>
              <a:ext cx="717140" cy="717242"/>
              <a:chOff x="418643" y="2533089"/>
              <a:chExt cx="717140" cy="717242"/>
            </a:xfrm>
          </p:grpSpPr>
          <p:sp>
            <p:nvSpPr>
              <p:cNvPr id="121" name="Freeform 5">
                <a:extLst>
                  <a:ext uri="{FF2B5EF4-FFF2-40B4-BE49-F238E27FC236}">
                    <a16:creationId xmlns:a16="http://schemas.microsoft.com/office/drawing/2014/main" id="{B29060B4-4F83-4DF2-A777-BE023023935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2" name="Freeform 6">
                <a:extLst>
                  <a:ext uri="{FF2B5EF4-FFF2-40B4-BE49-F238E27FC236}">
                    <a16:creationId xmlns:a16="http://schemas.microsoft.com/office/drawing/2014/main" id="{3AF47DD0-47E0-4959-BE95-BCD14BAA2BDC}"/>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0" name="shield_3" title="Icon of a shield with an exclamation point inside">
              <a:extLst>
                <a:ext uri="{FF2B5EF4-FFF2-40B4-BE49-F238E27FC236}">
                  <a16:creationId xmlns:a16="http://schemas.microsoft.com/office/drawing/2014/main" id="{F38CEDCB-C14B-4C3A-9A4A-E8C7F0AE32EA}"/>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Manage organization security policy and compliance</a:t>
            </a:r>
          </a:p>
        </p:txBody>
      </p:sp>
      <p:grpSp>
        <p:nvGrpSpPr>
          <p:cNvPr id="123" name="Group 122">
            <a:extLst>
              <a:ext uri="{FF2B5EF4-FFF2-40B4-BE49-F238E27FC236}">
                <a16:creationId xmlns:a16="http://schemas.microsoft.com/office/drawing/2014/main" id="{2E590A5C-FCC6-47B7-AE88-83487D14A139}"/>
              </a:ext>
            </a:extLst>
          </p:cNvPr>
          <p:cNvGrpSpPr/>
          <p:nvPr/>
        </p:nvGrpSpPr>
        <p:grpSpPr>
          <a:xfrm>
            <a:off x="418643" y="2745711"/>
            <a:ext cx="657682" cy="657682"/>
            <a:chOff x="418643" y="3578249"/>
            <a:chExt cx="717140" cy="717242"/>
          </a:xfrm>
        </p:grpSpPr>
        <p:grpSp>
          <p:nvGrpSpPr>
            <p:cNvPr id="124" name="Group 123">
              <a:extLst>
                <a:ext uri="{FF2B5EF4-FFF2-40B4-BE49-F238E27FC236}">
                  <a16:creationId xmlns:a16="http://schemas.microsoft.com/office/drawing/2014/main" id="{EB419A50-BFCD-46DB-A0AF-3863A7A93A0D}"/>
                </a:ext>
              </a:extLst>
            </p:cNvPr>
            <p:cNvGrpSpPr/>
            <p:nvPr/>
          </p:nvGrpSpPr>
          <p:grpSpPr>
            <a:xfrm>
              <a:off x="418643" y="3578249"/>
              <a:ext cx="717140" cy="717242"/>
              <a:chOff x="418643" y="2533089"/>
              <a:chExt cx="717140" cy="717242"/>
            </a:xfrm>
          </p:grpSpPr>
          <p:sp>
            <p:nvSpPr>
              <p:cNvPr id="126" name="Freeform 5">
                <a:extLst>
                  <a:ext uri="{FF2B5EF4-FFF2-40B4-BE49-F238E27FC236}">
                    <a16:creationId xmlns:a16="http://schemas.microsoft.com/office/drawing/2014/main" id="{6233581F-5DF0-4235-9403-EB1DA13ADF1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7" name="Freeform 6">
                <a:extLst>
                  <a:ext uri="{FF2B5EF4-FFF2-40B4-BE49-F238E27FC236}">
                    <a16:creationId xmlns:a16="http://schemas.microsoft.com/office/drawing/2014/main" id="{03C8219A-81AD-41E0-89D5-81AA0EA2E2F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5" name="safe" title="Icon of a locked safe">
              <a:extLst>
                <a:ext uri="{FF2B5EF4-FFF2-40B4-BE49-F238E27FC236}">
                  <a16:creationId xmlns:a16="http://schemas.microsoft.com/office/drawing/2014/main" id="{83C9A814-2F76-45F1-A473-C507D5828C2B}"/>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Continuous assessments</a:t>
            </a:r>
          </a:p>
        </p:txBody>
      </p:sp>
      <p:grpSp>
        <p:nvGrpSpPr>
          <p:cNvPr id="128" name="Group 127">
            <a:extLst>
              <a:ext uri="{FF2B5EF4-FFF2-40B4-BE49-F238E27FC236}">
                <a16:creationId xmlns:a16="http://schemas.microsoft.com/office/drawing/2014/main" id="{2CB68B22-E0DF-4A0D-9B1B-D44AB91418B0}"/>
              </a:ext>
            </a:extLst>
          </p:cNvPr>
          <p:cNvGrpSpPr/>
          <p:nvPr/>
        </p:nvGrpSpPr>
        <p:grpSpPr>
          <a:xfrm>
            <a:off x="418643" y="3454605"/>
            <a:ext cx="657682" cy="657682"/>
            <a:chOff x="418643" y="4623409"/>
            <a:chExt cx="717140" cy="717242"/>
          </a:xfrm>
        </p:grpSpPr>
        <p:grpSp>
          <p:nvGrpSpPr>
            <p:cNvPr id="129" name="Group 128">
              <a:extLst>
                <a:ext uri="{FF2B5EF4-FFF2-40B4-BE49-F238E27FC236}">
                  <a16:creationId xmlns:a16="http://schemas.microsoft.com/office/drawing/2014/main" id="{88E9FCEC-C4DC-450C-9261-0D1E7D412E95}"/>
                </a:ext>
              </a:extLst>
            </p:cNvPr>
            <p:cNvGrpSpPr/>
            <p:nvPr/>
          </p:nvGrpSpPr>
          <p:grpSpPr>
            <a:xfrm>
              <a:off x="418643" y="4623409"/>
              <a:ext cx="717140" cy="717242"/>
              <a:chOff x="418643" y="2533089"/>
              <a:chExt cx="717140" cy="717242"/>
            </a:xfrm>
          </p:grpSpPr>
          <p:sp>
            <p:nvSpPr>
              <p:cNvPr id="131" name="Freeform 5">
                <a:extLst>
                  <a:ext uri="{FF2B5EF4-FFF2-40B4-BE49-F238E27FC236}">
                    <a16:creationId xmlns:a16="http://schemas.microsoft.com/office/drawing/2014/main" id="{5CF1AE3B-6EEC-4459-B3FF-310727F068D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2" name="Freeform 6">
                <a:extLst>
                  <a:ext uri="{FF2B5EF4-FFF2-40B4-BE49-F238E27FC236}">
                    <a16:creationId xmlns:a16="http://schemas.microsoft.com/office/drawing/2014/main" id="{FA6DC33D-D5F1-4F93-A476-9DCD064F2D1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0" name="key" title="Icon of a key">
              <a:extLst>
                <a:ext uri="{FF2B5EF4-FFF2-40B4-BE49-F238E27FC236}">
                  <a16:creationId xmlns:a16="http://schemas.microsoft.com/office/drawing/2014/main" id="{2A081CF7-C95F-46D7-AC0F-DF9C7D415D9D}"/>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Optimize and improve security by configuring recommended controls</a:t>
            </a:r>
          </a:p>
        </p:txBody>
      </p:sp>
      <p:grpSp>
        <p:nvGrpSpPr>
          <p:cNvPr id="133" name="Group 132">
            <a:extLst>
              <a:ext uri="{FF2B5EF4-FFF2-40B4-BE49-F238E27FC236}">
                <a16:creationId xmlns:a16="http://schemas.microsoft.com/office/drawing/2014/main" id="{01A57D41-0609-43A2-86BE-711886A4CC06}"/>
              </a:ext>
            </a:extLst>
          </p:cNvPr>
          <p:cNvGrpSpPr/>
          <p:nvPr/>
        </p:nvGrpSpPr>
        <p:grpSpPr>
          <a:xfrm>
            <a:off x="418643" y="4163499"/>
            <a:ext cx="657682" cy="657682"/>
            <a:chOff x="418643" y="4842674"/>
            <a:chExt cx="717140" cy="717242"/>
          </a:xfrm>
        </p:grpSpPr>
        <p:grpSp>
          <p:nvGrpSpPr>
            <p:cNvPr id="134" name="Group 133">
              <a:extLst>
                <a:ext uri="{FF2B5EF4-FFF2-40B4-BE49-F238E27FC236}">
                  <a16:creationId xmlns:a16="http://schemas.microsoft.com/office/drawing/2014/main" id="{0FF75B9E-3B7A-49EA-B8E7-432AEA22BFEC}"/>
                </a:ext>
              </a:extLst>
            </p:cNvPr>
            <p:cNvGrpSpPr/>
            <p:nvPr/>
          </p:nvGrpSpPr>
          <p:grpSpPr>
            <a:xfrm>
              <a:off x="418643" y="4842674"/>
              <a:ext cx="717140" cy="717242"/>
              <a:chOff x="418643" y="2533089"/>
              <a:chExt cx="717140" cy="717242"/>
            </a:xfrm>
          </p:grpSpPr>
          <p:sp>
            <p:nvSpPr>
              <p:cNvPr id="136" name="Freeform 5">
                <a:extLst>
                  <a:ext uri="{FF2B5EF4-FFF2-40B4-BE49-F238E27FC236}">
                    <a16:creationId xmlns:a16="http://schemas.microsoft.com/office/drawing/2014/main" id="{A1C6BA38-029A-4DB5-8E79-56BF0D68FD9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7" name="Freeform 6">
                <a:extLst>
                  <a:ext uri="{FF2B5EF4-FFF2-40B4-BE49-F238E27FC236}">
                    <a16:creationId xmlns:a16="http://schemas.microsoft.com/office/drawing/2014/main" id="{A776AFE8-59CA-4AB7-BA30-D2F246C10EB8}"/>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5" name="document_6" title="Icon of a document with a padlock in the lower right corner">
              <a:extLst>
                <a:ext uri="{FF2B5EF4-FFF2-40B4-BE49-F238E27FC236}">
                  <a16:creationId xmlns:a16="http://schemas.microsoft.com/office/drawing/2014/main" id="{691D7396-F2A5-4598-AB03-7F3D6257020D}"/>
                </a:ext>
              </a:extLst>
            </p:cNvPr>
            <p:cNvSpPr>
              <a:spLocks noChangeAspect="1" noEditPoints="1"/>
            </p:cNvSpPr>
            <p:nvPr/>
          </p:nvSpPr>
          <p:spPr bwMode="auto">
            <a:xfrm>
              <a:off x="639537" y="5029200"/>
              <a:ext cx="275352" cy="3441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ext Placeholder 4"/>
          <p:cNvSpPr>
            <a:spLocks noGrp="1"/>
          </p:cNvSpPr>
          <p:nvPr>
            <p:ph type="body" sz="quarter" idx="21"/>
          </p:nvPr>
        </p:nvSpPr>
        <p:spPr/>
        <p:txBody>
          <a:bodyPr/>
          <a:lstStyle/>
          <a:p>
            <a:pPr lvl="1"/>
            <a:r>
              <a:rPr lang="en-US" dirty="0"/>
              <a:t>Network map</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30"/>
          </p:nvPr>
        </p:nvSpPr>
        <p:spPr/>
        <p:txBody>
          <a:bodyPr/>
          <a:lstStyle/>
          <a:p>
            <a:pPr lvl="1"/>
            <a:r>
              <a:rPr lang="en-US" dirty="0"/>
              <a:t>Automatically discover and onboard Azure resources with automatic provisioning</a:t>
            </a:r>
          </a:p>
        </p:txBody>
      </p:sp>
      <p:grpSp>
        <p:nvGrpSpPr>
          <p:cNvPr id="10" name="Group 9">
            <a:extLst>
              <a:ext uri="{FF2B5EF4-FFF2-40B4-BE49-F238E27FC236}">
                <a16:creationId xmlns:a16="http://schemas.microsoft.com/office/drawing/2014/main" id="{BDA93194-DEA5-4E39-BD3F-61DC81E03576}"/>
              </a:ext>
            </a:extLst>
          </p:cNvPr>
          <p:cNvGrpSpPr/>
          <p:nvPr/>
        </p:nvGrpSpPr>
        <p:grpSpPr>
          <a:xfrm>
            <a:off x="418646" y="4872395"/>
            <a:ext cx="657682" cy="657682"/>
            <a:chOff x="418646" y="4872395"/>
            <a:chExt cx="657682" cy="657682"/>
          </a:xfrm>
        </p:grpSpPr>
        <p:grpSp>
          <p:nvGrpSpPr>
            <p:cNvPr id="139" name="Group 138">
              <a:extLst>
                <a:ext uri="{FF2B5EF4-FFF2-40B4-BE49-F238E27FC236}">
                  <a16:creationId xmlns:a16="http://schemas.microsoft.com/office/drawing/2014/main" id="{2CCCE2C0-90F2-4C7C-8A65-76F4BF59D0F4}"/>
                </a:ext>
              </a:extLst>
            </p:cNvPr>
            <p:cNvGrpSpPr/>
            <p:nvPr/>
          </p:nvGrpSpPr>
          <p:grpSpPr>
            <a:xfrm>
              <a:off x="418646" y="4872395"/>
              <a:ext cx="657682" cy="657682"/>
              <a:chOff x="418643" y="2533089"/>
              <a:chExt cx="717140" cy="717242"/>
            </a:xfrm>
          </p:grpSpPr>
          <p:sp>
            <p:nvSpPr>
              <p:cNvPr id="141" name="Freeform 5">
                <a:extLst>
                  <a:ext uri="{FF2B5EF4-FFF2-40B4-BE49-F238E27FC236}">
                    <a16:creationId xmlns:a16="http://schemas.microsoft.com/office/drawing/2014/main" id="{10BE3825-5334-45BF-8606-1A2490A3EF9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2" name="Freeform 6">
                <a:extLst>
                  <a:ext uri="{FF2B5EF4-FFF2-40B4-BE49-F238E27FC236}">
                    <a16:creationId xmlns:a16="http://schemas.microsoft.com/office/drawing/2014/main" id="{17D7D609-B29C-4E6D-B158-B937423882C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Fingerprint_E928" title="Icon of a fingerprint">
              <a:extLst>
                <a:ext uri="{FF2B5EF4-FFF2-40B4-BE49-F238E27FC236}">
                  <a16:creationId xmlns:a16="http://schemas.microsoft.com/office/drawing/2014/main" id="{EC985525-C305-4C66-BD72-C57263787813}"/>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848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Azure Security Center</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must protect your hybrid cloud with Azure Security Center.</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Manage cloud security posture</a:t>
            </a:r>
            <a:endParaRPr lang="en-US" sz="2353"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2087"/>
          </a:xfrm>
          <a:prstGeom prst="rect">
            <a:avLst/>
          </a:prstGeom>
          <a:noFill/>
        </p:spPr>
        <p:txBody>
          <a:bodyPr wrap="square" lIns="0" tIns="0" rIns="0" bIns="0" rtlCol="0">
            <a:spAutoFit/>
          </a:bodyPr>
          <a:lstStyle/>
          <a:p>
            <a:r>
              <a:rPr lang="en-US" sz="2353" dirty="0"/>
              <a:t>Protect against threats</a:t>
            </a:r>
            <a:endParaRPr lang="en-IN" sz="2353" dirty="0"/>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Get advanced insights</a:t>
            </a:r>
            <a:endParaRPr lang="en-US" sz="2353" dirty="0"/>
          </a:p>
        </p:txBody>
      </p:sp>
    </p:spTree>
    <p:extLst>
      <p:ext uri="{BB962C8B-B14F-4D97-AF65-F5344CB8AC3E}">
        <p14:creationId xmlns:p14="http://schemas.microsoft.com/office/powerpoint/2010/main" val="31832671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Enable Azure Defender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897327" y="1023871"/>
            <a:ext cx="10383899" cy="777240"/>
          </a:xfrm>
        </p:spPr>
        <p:txBody>
          <a:bodyPr/>
          <a:lstStyle/>
          <a:p>
            <a:pPr>
              <a:lnSpc>
                <a:spcPct val="100000"/>
              </a:lnSpc>
            </a:pPr>
            <a:r>
              <a:rPr lang="en-US" sz="2000" dirty="0"/>
              <a:t>To enable Azure Defender, you first enable Azure Security Center, then Azure Defender, and finally configure your coverage type.</a:t>
            </a:r>
          </a:p>
        </p:txBody>
      </p:sp>
      <p:pic>
        <p:nvPicPr>
          <p:cNvPr id="6" name="Picture 5" descr="A picture containing text, screenshot, indoor, computer&#10;&#10;Description automatically generated">
            <a:extLst>
              <a:ext uri="{FF2B5EF4-FFF2-40B4-BE49-F238E27FC236}">
                <a16:creationId xmlns:a16="http://schemas.microsoft.com/office/drawing/2014/main" id="{F3E83D8A-D27A-4EBA-BBEE-B6425A5CC552}"/>
              </a:ext>
            </a:extLst>
          </p:cNvPr>
          <p:cNvPicPr>
            <a:picLocks noChangeAspect="1"/>
          </p:cNvPicPr>
          <p:nvPr/>
        </p:nvPicPr>
        <p:blipFill>
          <a:blip r:embed="rId3"/>
          <a:stretch>
            <a:fillRect/>
          </a:stretch>
        </p:blipFill>
        <p:spPr>
          <a:xfrm>
            <a:off x="1485746" y="1897930"/>
            <a:ext cx="9220508" cy="4646291"/>
          </a:xfrm>
          <a:prstGeom prst="rect">
            <a:avLst/>
          </a:prstGeom>
        </p:spPr>
      </p:pic>
    </p:spTree>
    <p:extLst>
      <p:ext uri="{BB962C8B-B14F-4D97-AF65-F5344CB8AC3E}">
        <p14:creationId xmlns:p14="http://schemas.microsoft.com/office/powerpoint/2010/main" val="2680931957"/>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2359</Words>
  <Application>Microsoft Office PowerPoint</Application>
  <PresentationFormat>Widescreen</PresentationFormat>
  <Paragraphs>313</Paragraphs>
  <Slides>50</Slides>
  <Notes>44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Arial</vt:lpstr>
      <vt:lpstr>Consolas</vt:lpstr>
      <vt:lpstr>Segoe UI</vt:lpstr>
      <vt:lpstr>Segoe UI Light</vt:lpstr>
      <vt:lpstr>Segoe UI Semibold</vt:lpstr>
      <vt:lpstr>Wingdings</vt:lpstr>
      <vt:lpstr>Microsoft Security Template</vt:lpstr>
      <vt:lpstr>LIGHT GRAY TEMPLATE</vt:lpstr>
      <vt:lpstr>SC-200T00A Microsoft Security Operations Analyst</vt:lpstr>
      <vt:lpstr>Module 3: Mitigate threats using Azure Defender</vt:lpstr>
      <vt:lpstr>Module agenda </vt:lpstr>
      <vt:lpstr>Lesson 1: Plan for cloud workload protections using Azure Defender</vt:lpstr>
      <vt:lpstr>Lesson introduction</vt:lpstr>
      <vt:lpstr>Explain Azure Defender</vt:lpstr>
      <vt:lpstr>Explain Azure Security Center</vt:lpstr>
      <vt:lpstr>Guided demonstration – Azure Security Center</vt:lpstr>
      <vt:lpstr>Enable Azure Defender</vt:lpstr>
      <vt:lpstr>Section break</vt:lpstr>
      <vt:lpstr>Lesson 2: Explain cloud workload protections in Azure Defender</vt:lpstr>
      <vt:lpstr>Lesson introduction</vt:lpstr>
      <vt:lpstr>Azure Defender for servers</vt:lpstr>
      <vt:lpstr>Azure Defender for App Service</vt:lpstr>
      <vt:lpstr>Azure Defender for Storage</vt:lpstr>
      <vt:lpstr>Azure Defender for SQL</vt:lpstr>
      <vt:lpstr>Azure Defender for Key Vault</vt:lpstr>
      <vt:lpstr>Azure Defender for Resource Manager</vt:lpstr>
      <vt:lpstr>Azure Defender for DNS</vt:lpstr>
      <vt:lpstr>PowerPoint Presentation</vt:lpstr>
      <vt:lpstr>PowerPoint Presentation</vt:lpstr>
      <vt:lpstr>Azure Defender additional protections</vt:lpstr>
      <vt:lpstr>Section break</vt:lpstr>
      <vt:lpstr>Lesson 3: Connect Azure assets to Azure Defender</vt:lpstr>
      <vt:lpstr>Lesson introduction</vt:lpstr>
      <vt:lpstr>Explore and manage your resources with asset inventory</vt:lpstr>
      <vt:lpstr>Configure auto provisioning</vt:lpstr>
      <vt:lpstr>Manual log analytics agent provisioning</vt:lpstr>
      <vt:lpstr>Section break</vt:lpstr>
      <vt:lpstr>Lesson 4: Connect non-Azure resources to Azure Defender </vt:lpstr>
      <vt:lpstr>Lesson introduction</vt:lpstr>
      <vt:lpstr>Protect non-Azure resources</vt:lpstr>
      <vt:lpstr>Connect non-Azure machines</vt:lpstr>
      <vt:lpstr>Connect AWS accounts</vt:lpstr>
      <vt:lpstr>Connect your GCP accounts</vt:lpstr>
      <vt:lpstr>Section break</vt:lpstr>
      <vt:lpstr>Lesson 5: Remediate security alerts using Azure Defender</vt:lpstr>
      <vt:lpstr>Lesson introduction</vt:lpstr>
      <vt:lpstr>Explain security alerts</vt:lpstr>
      <vt:lpstr>Remediate alerts</vt:lpstr>
      <vt:lpstr>Remediate alerts (continued)</vt:lpstr>
      <vt:lpstr>Suppress alerts from Azure Defender</vt:lpstr>
      <vt:lpstr>Manage security incidents and threat intelligence reports</vt:lpstr>
      <vt:lpstr>Manage security incidents and threat intelligence reports</vt:lpstr>
      <vt:lpstr>Respond to alerts from Azure resources</vt:lpstr>
      <vt:lpstr>Section break</vt:lpstr>
      <vt:lpstr>Knowledge check</vt:lpstr>
      <vt:lpstr>Lab 01 – Mitigate threats using Azure Defender</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2021-03-30T18:37:26Z</dcterms:created>
  <dcterms:modified xsi:type="dcterms:W3CDTF">2021-06-22T21:18:32Z</dcterms:modified>
</cp:coreProperties>
</file>